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4"/>
  </p:notesMasterIdLst>
  <p:sldIdLst>
    <p:sldId id="256" r:id="rId2"/>
    <p:sldId id="258" r:id="rId3"/>
    <p:sldId id="260" r:id="rId4"/>
    <p:sldId id="261" r:id="rId5"/>
    <p:sldId id="262" r:id="rId6"/>
    <p:sldId id="273" r:id="rId7"/>
    <p:sldId id="302" r:id="rId8"/>
    <p:sldId id="266" r:id="rId9"/>
    <p:sldId id="265" r:id="rId10"/>
    <p:sldId id="267" r:id="rId11"/>
    <p:sldId id="268" r:id="rId12"/>
    <p:sldId id="269" r:id="rId13"/>
    <p:sldId id="270" r:id="rId14"/>
    <p:sldId id="271" r:id="rId15"/>
    <p:sldId id="272" r:id="rId16"/>
    <p:sldId id="275" r:id="rId17"/>
    <p:sldId id="274" r:id="rId18"/>
    <p:sldId id="276" r:id="rId19"/>
    <p:sldId id="277" r:id="rId20"/>
    <p:sldId id="278" r:id="rId21"/>
    <p:sldId id="279" r:id="rId22"/>
    <p:sldId id="280" r:id="rId23"/>
    <p:sldId id="301" r:id="rId24"/>
    <p:sldId id="282" r:id="rId25"/>
    <p:sldId id="283" r:id="rId26"/>
    <p:sldId id="300" r:id="rId27"/>
    <p:sldId id="288" r:id="rId28"/>
    <p:sldId id="289" r:id="rId29"/>
    <p:sldId id="290" r:id="rId30"/>
    <p:sldId id="291" r:id="rId31"/>
    <p:sldId id="286" r:id="rId32"/>
    <p:sldId id="287" r:id="rId33"/>
    <p:sldId id="292" r:id="rId34"/>
    <p:sldId id="285" r:id="rId35"/>
    <p:sldId id="284" r:id="rId36"/>
    <p:sldId id="293" r:id="rId37"/>
    <p:sldId id="281" r:id="rId38"/>
    <p:sldId id="294" r:id="rId39"/>
    <p:sldId id="295" r:id="rId40"/>
    <p:sldId id="296" r:id="rId41"/>
    <p:sldId id="297" r:id="rId42"/>
    <p:sldId id="303" r:id="rId4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7800"/>
    <a:srgbClr val="996600"/>
    <a:srgbClr val="6443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8D230F3-CF80-4859-8CE7-A43EE81993B5}" styleName="نمط فاتح 1 - تميي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نمط فاتح 3 - تميي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نمط متوسط 2 - تميي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النمط الفاتح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12C8C85-51F0-491E-9774-3900AFEF0FD7}" styleName="نمط فاتح 2 - تمييز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E9639D4-E3E2-4D34-9284-5A2195B3D0D7}" styleName="النمط الفاتح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النمط المتوسط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47" autoAdjust="0"/>
    <p:restoredTop sz="94624" autoAdjust="0"/>
  </p:normalViewPr>
  <p:slideViewPr>
    <p:cSldViewPr>
      <p:cViewPr varScale="1">
        <p:scale>
          <a:sx n="70" d="100"/>
          <a:sy n="70" d="100"/>
        </p:scale>
        <p:origin x="138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FB68E73-E666-4BE3-95A6-7299D0676CA8}" type="datetimeFigureOut">
              <a:rPr lang="ar-SA" smtClean="0"/>
              <a:pPr/>
              <a:t>01/08/38</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75A1710-59B3-4236-BE8E-F88191876EF1}" type="slidenum">
              <a:rPr lang="ar-SA" smtClean="0"/>
              <a:pPr/>
              <a:t>‹#›</a:t>
            </a:fld>
            <a:endParaRPr lang="ar-SA"/>
          </a:p>
        </p:txBody>
      </p:sp>
    </p:spTree>
    <p:extLst>
      <p:ext uri="{BB962C8B-B14F-4D97-AF65-F5344CB8AC3E}">
        <p14:creationId xmlns:p14="http://schemas.microsoft.com/office/powerpoint/2010/main" val="125698631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D75A1710-59B3-4236-BE8E-F88191876EF1}" type="slidenum">
              <a:rPr lang="ar-SA" smtClean="0"/>
              <a:pPr/>
              <a:t>18</a:t>
            </a:fld>
            <a:endParaRPr lang="ar-SA"/>
          </a:p>
        </p:txBody>
      </p:sp>
    </p:spTree>
    <p:extLst>
      <p:ext uri="{BB962C8B-B14F-4D97-AF65-F5344CB8AC3E}">
        <p14:creationId xmlns:p14="http://schemas.microsoft.com/office/powerpoint/2010/main" val="1778348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en-US"/>
          </a:p>
        </p:txBody>
      </p:sp>
      <p:sp>
        <p:nvSpPr>
          <p:cNvPr id="4" name="عنصر نائب لرقم الشريحة 3"/>
          <p:cNvSpPr>
            <a:spLocks noGrp="1"/>
          </p:cNvSpPr>
          <p:nvPr>
            <p:ph type="sldNum" sz="quarter" idx="10"/>
          </p:nvPr>
        </p:nvSpPr>
        <p:spPr/>
        <p:txBody>
          <a:bodyPr/>
          <a:lstStyle/>
          <a:p>
            <a:fld id="{D75A1710-59B3-4236-BE8E-F88191876EF1}" type="slidenum">
              <a:rPr lang="ar-SA" smtClean="0"/>
              <a:pPr/>
              <a:t>21</a:t>
            </a:fld>
            <a:endParaRPr lang="ar-SA"/>
          </a:p>
        </p:txBody>
      </p:sp>
    </p:spTree>
    <p:extLst>
      <p:ext uri="{BB962C8B-B14F-4D97-AF65-F5344CB8AC3E}">
        <p14:creationId xmlns:p14="http://schemas.microsoft.com/office/powerpoint/2010/main" val="3092063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BD242097-9236-4CF2-9AF4-04E65B86C052}" type="datetimeFigureOut">
              <a:rPr lang="ar-SA" smtClean="0"/>
              <a:pPr/>
              <a:t>01/08/38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D242097-9236-4CF2-9AF4-04E65B86C052}" type="datetimeFigureOut">
              <a:rPr lang="ar-SA" smtClean="0"/>
              <a:pPr/>
              <a:t>01/08/38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D242097-9236-4CF2-9AF4-04E65B86C052}" type="datetimeFigureOut">
              <a:rPr lang="ar-SA" smtClean="0"/>
              <a:pPr/>
              <a:t>01/08/38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D242097-9236-4CF2-9AF4-04E65B86C052}" type="datetimeFigureOut">
              <a:rPr lang="ar-SA" smtClean="0"/>
              <a:pPr/>
              <a:t>01/08/38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BD242097-9236-4CF2-9AF4-04E65B86C052}" type="datetimeFigureOut">
              <a:rPr lang="ar-SA" smtClean="0"/>
              <a:pPr/>
              <a:t>01/08/38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BD242097-9236-4CF2-9AF4-04E65B86C052}" type="datetimeFigureOut">
              <a:rPr lang="ar-SA" smtClean="0"/>
              <a:pPr/>
              <a:t>01/08/38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BD242097-9236-4CF2-9AF4-04E65B86C052}" type="datetimeFigureOut">
              <a:rPr lang="ar-SA" smtClean="0"/>
              <a:pPr/>
              <a:t>01/08/38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BD242097-9236-4CF2-9AF4-04E65B86C052}" type="datetimeFigureOut">
              <a:rPr lang="ar-SA" smtClean="0"/>
              <a:pPr/>
              <a:t>01/08/38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BD242097-9236-4CF2-9AF4-04E65B86C052}" type="datetimeFigureOut">
              <a:rPr lang="ar-SA" smtClean="0"/>
              <a:pPr/>
              <a:t>01/08/38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D242097-9236-4CF2-9AF4-04E65B86C052}" type="datetimeFigureOut">
              <a:rPr lang="ar-SA" smtClean="0"/>
              <a:pPr/>
              <a:t>01/08/38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D242097-9236-4CF2-9AF4-04E65B86C052}" type="datetimeFigureOut">
              <a:rPr lang="ar-SA" smtClean="0"/>
              <a:pPr/>
              <a:t>01/08/38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6363214-5658-49E5-BD2A-01B3FA90D457}"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D242097-9236-4CF2-9AF4-04E65B86C052}" type="datetimeFigureOut">
              <a:rPr lang="ar-SA" smtClean="0"/>
              <a:pPr/>
              <a:t>01/08/38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6363214-5658-49E5-BD2A-01B3FA90D457}"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10" Type="http://schemas.openxmlformats.org/officeDocument/2006/relationships/image" Target="../media/image29.jpg"/><Relationship Id="rId4" Type="http://schemas.openxmlformats.org/officeDocument/2006/relationships/image" Target="../media/image23.jpg"/><Relationship Id="rId9" Type="http://schemas.openxmlformats.org/officeDocument/2006/relationships/image" Target="../media/image28.jp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dirty="0"/>
          </a:p>
        </p:txBody>
      </p:sp>
      <p:sp>
        <p:nvSpPr>
          <p:cNvPr id="3" name="عنوان فرعي 2"/>
          <p:cNvSpPr>
            <a:spLocks noGrp="1"/>
          </p:cNvSpPr>
          <p:nvPr>
            <p:ph type="subTitle" idx="1"/>
          </p:nvPr>
        </p:nvSpPr>
        <p:spPr/>
        <p:txBody>
          <a:bodyPr/>
          <a:lstStyle/>
          <a:p>
            <a:endParaRPr lang="ar-SA"/>
          </a:p>
        </p:txBody>
      </p:sp>
      <p:pic>
        <p:nvPicPr>
          <p:cNvPr id="6" name="صورة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20" y="0"/>
            <a:ext cx="9156219"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مستطيل 6"/>
          <p:cNvSpPr/>
          <p:nvPr/>
        </p:nvSpPr>
        <p:spPr>
          <a:xfrm>
            <a:off x="1986885" y="1685544"/>
            <a:ext cx="5027338" cy="1015663"/>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a:spcBef>
                <a:spcPct val="0"/>
              </a:spcBef>
              <a:defRPr/>
            </a:pPr>
            <a:r>
              <a:rPr lang="ar-SA" sz="6000" b="1" kern="10" spc="50" dirty="0">
                <a:ln w="11430"/>
                <a:solidFill>
                  <a:srgbClr val="996600"/>
                </a:solidFill>
                <a:effectLst>
                  <a:outerShdw blurRad="76200" dist="50800" dir="5400000" algn="tl" rotWithShape="0">
                    <a:srgbClr val="000000">
                      <a:alpha val="65000"/>
                    </a:srgbClr>
                  </a:outerShdw>
                </a:effectLst>
                <a:latin typeface="beIN Normal " pitchFamily="2" charset="-78"/>
                <a:cs typeface="beIN Normal " pitchFamily="2" charset="-78"/>
              </a:rPr>
              <a:t>التميز والخصوصية</a:t>
            </a:r>
            <a:endParaRPr lang="ar-SA" sz="6000" b="1" spc="50" dirty="0">
              <a:ln w="11430"/>
              <a:solidFill>
                <a:srgbClr val="996600"/>
              </a:solidFill>
              <a:effectLst>
                <a:outerShdw blurRad="76200" dist="50800" dir="5400000" algn="tl" rotWithShape="0">
                  <a:srgbClr val="000000">
                    <a:alpha val="65000"/>
                  </a:srgbClr>
                </a:outerShdw>
              </a:effectLst>
              <a:latin typeface="beIN Normal " pitchFamily="2" charset="-78"/>
              <a:cs typeface="beIN Normal " pitchFamily="2" charset="-78"/>
            </a:endParaRPr>
          </a:p>
        </p:txBody>
      </p:sp>
      <p:sp>
        <p:nvSpPr>
          <p:cNvPr id="8" name="مستطيل 7"/>
          <p:cNvSpPr/>
          <p:nvPr/>
        </p:nvSpPr>
        <p:spPr>
          <a:xfrm>
            <a:off x="214282" y="2749180"/>
            <a:ext cx="8572544" cy="2751522"/>
          </a:xfrm>
          <a:prstGeom prst="rect">
            <a:avLst/>
          </a:prstGeom>
        </p:spPr>
        <p:txBody>
          <a:bodyPr wrap="square">
            <a:spAutoFit/>
          </a:bodyPr>
          <a:lstStyle/>
          <a:p>
            <a:pPr marL="352616" lvl="0" indent="-352616" algn="ctr" defTabSz="939641">
              <a:spcBef>
                <a:spcPct val="20000"/>
              </a:spcBef>
              <a:defRPr/>
            </a:pPr>
            <a:r>
              <a:rPr lang="ar-SA" sz="3200" b="1" dirty="0">
                <a:ln w="1905"/>
                <a:effectLst>
                  <a:innerShdw blurRad="69850" dist="43180" dir="5400000">
                    <a:srgbClr val="000000">
                      <a:alpha val="65000"/>
                    </a:srgbClr>
                  </a:innerShdw>
                </a:effectLst>
                <a:cs typeface="Sultan bold" pitchFamily="2" charset="-78"/>
              </a:rPr>
              <a:t>إن </a:t>
            </a:r>
            <a:r>
              <a:rPr lang="ar-SA" sz="3200" b="1" dirty="0">
                <a:ln w="1905"/>
                <a:effectLst>
                  <a:innerShdw blurRad="69850" dist="43180" dir="5400000">
                    <a:srgbClr val="000000">
                      <a:alpha val="65000"/>
                    </a:srgbClr>
                  </a:innerShdw>
                </a:effectLst>
                <a:cs typeface="Sultan bold" pitchFamily="2" charset="-78"/>
                <a:sym typeface="AGA Arabesque" pitchFamily="2" charset="2"/>
              </a:rPr>
              <a:t>الله </a:t>
            </a:r>
            <a:r>
              <a:rPr lang="ar-SA" sz="3200" b="1" dirty="0">
                <a:ln w="1905"/>
                <a:effectLst>
                  <a:innerShdw blurRad="69850" dist="43180" dir="5400000">
                    <a:srgbClr val="000000">
                      <a:alpha val="65000"/>
                    </a:srgbClr>
                  </a:innerShdw>
                </a:effectLst>
                <a:cs typeface="Sultan bold" pitchFamily="2" charset="-78"/>
                <a:sym typeface="AGA Arabesque"/>
              </a:rPr>
              <a:t> </a:t>
            </a:r>
            <a:r>
              <a:rPr lang="ar-SA" sz="3200" b="1" dirty="0">
                <a:ln w="1905"/>
                <a:effectLst>
                  <a:innerShdw blurRad="69850" dist="43180" dir="5400000">
                    <a:srgbClr val="000000">
                      <a:alpha val="65000"/>
                    </a:srgbClr>
                  </a:innerShdw>
                </a:effectLst>
                <a:cs typeface="Sultan bold" pitchFamily="2" charset="-78"/>
              </a:rPr>
              <a:t>اصطفى هذه البقعة وحرمها منذ خلق السموات والأرض </a:t>
            </a:r>
            <a:endParaRPr lang="ar-SA" sz="3200" b="1" dirty="0" smtClean="0">
              <a:ln w="1905"/>
              <a:effectLst>
                <a:innerShdw blurRad="69850" dist="43180" dir="5400000">
                  <a:srgbClr val="000000">
                    <a:alpha val="65000"/>
                  </a:srgbClr>
                </a:innerShdw>
              </a:effectLst>
              <a:cs typeface="Sultan bold" pitchFamily="2" charset="-78"/>
            </a:endParaRPr>
          </a:p>
          <a:p>
            <a:pPr marL="352616" lvl="0" indent="-352616" algn="ctr" defTabSz="939641">
              <a:spcBef>
                <a:spcPct val="20000"/>
              </a:spcBef>
              <a:defRPr/>
            </a:pPr>
            <a:r>
              <a:rPr lang="ar-SA" sz="3200" b="1" dirty="0" smtClean="0">
                <a:ln w="1905"/>
                <a:effectLst>
                  <a:innerShdw blurRad="69850" dist="43180" dir="5400000">
                    <a:srgbClr val="000000">
                      <a:alpha val="65000"/>
                    </a:srgbClr>
                  </a:innerShdw>
                </a:effectLst>
                <a:cs typeface="Sultan bold" pitchFamily="2" charset="-78"/>
              </a:rPr>
              <a:t>قال </a:t>
            </a:r>
            <a:r>
              <a:rPr lang="ar-SA" sz="3200" b="1" dirty="0">
                <a:ln w="1905"/>
                <a:effectLst>
                  <a:innerShdw blurRad="69850" dist="43180" dir="5400000">
                    <a:srgbClr val="000000">
                      <a:alpha val="65000"/>
                    </a:srgbClr>
                  </a:innerShdw>
                </a:effectLst>
                <a:cs typeface="Sultan bold" pitchFamily="2" charset="-78"/>
              </a:rPr>
              <a:t>تعالى</a:t>
            </a:r>
            <a:r>
              <a:rPr lang="en-US" sz="3200" b="1" dirty="0">
                <a:ln w="1905"/>
                <a:effectLst>
                  <a:innerShdw blurRad="69850" dist="43180" dir="5400000">
                    <a:srgbClr val="000000">
                      <a:alpha val="65000"/>
                    </a:srgbClr>
                  </a:innerShdw>
                </a:effectLst>
                <a:cs typeface="Sultan bold" pitchFamily="2" charset="-78"/>
              </a:rPr>
              <a:t> </a:t>
            </a:r>
            <a:r>
              <a:rPr lang="en-US" sz="3200" b="1" dirty="0">
                <a:ln w="1905"/>
                <a:effectLst>
                  <a:innerShdw blurRad="69850" dist="43180" dir="5400000">
                    <a:srgbClr val="000000">
                      <a:alpha val="65000"/>
                    </a:srgbClr>
                  </a:innerShdw>
                </a:effectLst>
                <a:cs typeface="Sultan bold" pitchFamily="2" charset="-78"/>
                <a:sym typeface="AGA Arabesque" pitchFamily="2" charset="2"/>
              </a:rPr>
              <a:t>) </a:t>
            </a:r>
            <a:r>
              <a:rPr lang="ar-SA" sz="3200" b="1" dirty="0">
                <a:ln w="1905"/>
                <a:effectLst>
                  <a:innerShdw blurRad="69850" dist="43180" dir="5400000">
                    <a:srgbClr val="000000">
                      <a:alpha val="65000"/>
                    </a:srgbClr>
                  </a:innerShdw>
                </a:effectLst>
                <a:cs typeface="Sultan bold" pitchFamily="2" charset="-78"/>
              </a:rPr>
              <a:t>إِنَّمَا أُمِرْتُ أَنْ أَعْبُدَ رَبَّ هَذِهِ الْبَلْدَةِ الَّذِي حَرَّمَهَا وَلَهُ كُلُّ شَيْءٍ وَأُمِرْتُ أَنْ أَكُونَ مِنَ الْمُسْلِمِينَ </a:t>
            </a:r>
            <a:r>
              <a:rPr lang="en-US" sz="3200" b="1" dirty="0">
                <a:ln w="1905"/>
                <a:effectLst>
                  <a:innerShdw blurRad="69850" dist="43180" dir="5400000">
                    <a:srgbClr val="000000">
                      <a:alpha val="65000"/>
                    </a:srgbClr>
                  </a:innerShdw>
                </a:effectLst>
                <a:cs typeface="Sultan bold" pitchFamily="2" charset="-78"/>
                <a:sym typeface="AGA Arabesque" pitchFamily="2" charset="2"/>
              </a:rPr>
              <a:t>(</a:t>
            </a:r>
            <a:r>
              <a:rPr lang="ar-SA" sz="3200" b="1" i="1" dirty="0">
                <a:ln w="1905"/>
                <a:effectLst>
                  <a:innerShdw blurRad="69850" dist="43180" dir="5400000">
                    <a:srgbClr val="000000">
                      <a:alpha val="65000"/>
                    </a:srgbClr>
                  </a:innerShdw>
                </a:effectLst>
                <a:cs typeface="Sultan bold" pitchFamily="2" charset="-78"/>
              </a:rPr>
              <a:t> </a:t>
            </a:r>
            <a:r>
              <a:rPr lang="ar-SA" sz="3200" b="1" dirty="0">
                <a:ln w="1905"/>
                <a:effectLst>
                  <a:innerShdw blurRad="69850" dist="43180" dir="5400000">
                    <a:srgbClr val="000000">
                      <a:alpha val="65000"/>
                    </a:srgbClr>
                  </a:innerShdw>
                </a:effectLst>
                <a:cs typeface="Sultan bold" pitchFamily="2" charset="-78"/>
              </a:rPr>
              <a:t>سورة النمل 91 </a:t>
            </a:r>
          </a:p>
          <a:p>
            <a:pPr marL="352616" lvl="0" indent="-352616" algn="ctr" defTabSz="939641">
              <a:spcBef>
                <a:spcPct val="20000"/>
              </a:spcBef>
              <a:defRPr/>
            </a:pPr>
            <a:r>
              <a:rPr lang="ar-SA" sz="3200" b="1" dirty="0">
                <a:ln w="1905"/>
                <a:effectLst>
                  <a:innerShdw blurRad="69850" dist="43180" dir="5400000">
                    <a:srgbClr val="000000">
                      <a:alpha val="65000"/>
                    </a:srgbClr>
                  </a:innerShdw>
                </a:effectLst>
                <a:cs typeface="Sultan bold" pitchFamily="2" charset="-78"/>
              </a:rPr>
              <a:t>وقال </a:t>
            </a:r>
            <a:r>
              <a:rPr lang="ar-SA" sz="3200" b="1" dirty="0">
                <a:ln w="1905"/>
                <a:effectLst>
                  <a:innerShdw blurRad="69850" dist="43180" dir="5400000">
                    <a:srgbClr val="000000">
                      <a:alpha val="65000"/>
                    </a:srgbClr>
                  </a:innerShdw>
                </a:effectLst>
                <a:cs typeface="Sultan bold" pitchFamily="2" charset="-78"/>
                <a:sym typeface="AGA Arabesque"/>
              </a:rPr>
              <a:t> </a:t>
            </a:r>
            <a:r>
              <a:rPr lang="ar-SA" sz="3200" b="1" dirty="0">
                <a:ln w="1905"/>
                <a:effectLst>
                  <a:innerShdw blurRad="69850" dist="43180" dir="5400000">
                    <a:srgbClr val="000000">
                      <a:alpha val="65000"/>
                    </a:srgbClr>
                  </a:innerShdw>
                </a:effectLst>
                <a:cs typeface="Sultan bold" pitchFamily="2" charset="-78"/>
                <a:sym typeface="AGA Arabesque" pitchFamily="2" charset="2"/>
              </a:rPr>
              <a:t>(</a:t>
            </a:r>
            <a:r>
              <a:rPr lang="ar-SA" sz="3200" b="1" i="1" dirty="0">
                <a:ln w="1905"/>
                <a:effectLst>
                  <a:innerShdw blurRad="69850" dist="43180" dir="5400000">
                    <a:srgbClr val="000000">
                      <a:alpha val="65000"/>
                    </a:srgbClr>
                  </a:innerShdw>
                </a:effectLst>
                <a:cs typeface="Sultan bold" pitchFamily="2" charset="-78"/>
                <a:sym typeface="AGA Arabesque" pitchFamily="2" charset="2"/>
              </a:rPr>
              <a:t> </a:t>
            </a:r>
            <a:r>
              <a:rPr lang="ar-SA" sz="3200" b="1" dirty="0">
                <a:ln w="1905"/>
                <a:effectLst>
                  <a:innerShdw blurRad="69850" dist="43180" dir="5400000">
                    <a:srgbClr val="000000">
                      <a:alpha val="65000"/>
                    </a:srgbClr>
                  </a:innerShdw>
                </a:effectLst>
                <a:cs typeface="Sultan bold" pitchFamily="2" charset="-78"/>
                <a:sym typeface="AGA Arabesque" pitchFamily="2" charset="2"/>
              </a:rPr>
              <a:t>إن هذا البلد حرمه الله يوم خلق السموات والأرض وهو حرام بحرمة الله إلى يوم القيامة )صحيح مسلم.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 name="صورة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9325"/>
            <a:ext cx="9180512" cy="6885384"/>
          </a:xfrm>
          <a:prstGeom prst="rect">
            <a:avLst/>
          </a:prstGeom>
        </p:spPr>
      </p:pic>
      <p:sp>
        <p:nvSpPr>
          <p:cNvPr id="7" name="مستطيل 6"/>
          <p:cNvSpPr/>
          <p:nvPr/>
        </p:nvSpPr>
        <p:spPr>
          <a:xfrm>
            <a:off x="1902598" y="1820167"/>
            <a:ext cx="5027338" cy="1015663"/>
          </a:xfrm>
          <a:prstGeom prst="rect">
            <a:avLst/>
          </a:prstGeom>
        </p:spPr>
        <p:txBody>
          <a:bodyPr wrap="none">
            <a:spAutoFit/>
          </a:bodyPr>
          <a:lstStyle/>
          <a:p>
            <a:pPr algn="ctr">
              <a:spcBef>
                <a:spcPct val="0"/>
              </a:spcBef>
              <a:defRPr/>
            </a:pPr>
            <a:r>
              <a:rPr lang="ar-SA" sz="6000" b="1" kern="10" spc="50" dirty="0">
                <a:ln w="11430"/>
                <a:solidFill>
                  <a:srgbClr val="996600"/>
                </a:solidFill>
                <a:effectLst>
                  <a:outerShdw blurRad="76200" dist="50800" dir="5400000" algn="tl" rotWithShape="0">
                    <a:srgbClr val="000000">
                      <a:alpha val="65000"/>
                    </a:srgbClr>
                  </a:outerShdw>
                </a:effectLst>
                <a:latin typeface="beIN Normal " pitchFamily="2" charset="-78"/>
                <a:cs typeface="beIN Normal " pitchFamily="2" charset="-78"/>
              </a:rPr>
              <a:t>التميز والخصوصية</a:t>
            </a:r>
          </a:p>
        </p:txBody>
      </p:sp>
      <p:sp>
        <p:nvSpPr>
          <p:cNvPr id="8" name="مستطيل 7"/>
          <p:cNvSpPr/>
          <p:nvPr/>
        </p:nvSpPr>
        <p:spPr>
          <a:xfrm>
            <a:off x="428596" y="3140968"/>
            <a:ext cx="8215338" cy="2786082"/>
          </a:xfrm>
          <a:prstGeom prst="rect">
            <a:avLst/>
          </a:prstGeom>
        </p:spPr>
        <p:txBody>
          <a:bodyPr wrap="square">
            <a:spAutoFit/>
          </a:bodyPr>
          <a:lstStyle/>
          <a:p>
            <a:pPr marL="352616" indent="-352616" algn="ctr" defTabSz="939641">
              <a:spcBef>
                <a:spcPct val="20000"/>
              </a:spcBef>
              <a:defRPr/>
            </a:pPr>
            <a:r>
              <a:rPr lang="ar-SA" sz="3200" b="1" dirty="0">
                <a:ln w="1905"/>
                <a:effectLst>
                  <a:innerShdw blurRad="69850" dist="43180" dir="5400000">
                    <a:srgbClr val="000000">
                      <a:alpha val="65000"/>
                    </a:srgbClr>
                  </a:innerShdw>
                </a:effectLst>
                <a:cs typeface="Sultan bold" pitchFamily="2" charset="-78"/>
              </a:rPr>
              <a:t>أحب البلاد إلى الله :</a:t>
            </a:r>
          </a:p>
          <a:p>
            <a:pPr marL="352616" indent="-352616" algn="ctr" defTabSz="939641">
              <a:spcBef>
                <a:spcPct val="20000"/>
              </a:spcBef>
              <a:defRPr/>
            </a:pP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إضافة </a:t>
            </a:r>
            <a:r>
              <a:rPr lang="ar-SA" sz="3200" b="1" dirty="0">
                <a:ln w="1905"/>
                <a:effectLst>
                  <a:innerShdw blurRad="69850" dist="43180" dir="5400000">
                    <a:srgbClr val="000000">
                      <a:alpha val="65000"/>
                    </a:srgbClr>
                  </a:innerShdw>
                </a:effectLst>
                <a:cs typeface="Sultan bold" pitchFamily="2" charset="-78"/>
                <a:sym typeface="AGA Arabesque" pitchFamily="2" charset="2"/>
              </a:rPr>
              <a:t>البيت الحرام له: </a:t>
            </a:r>
          </a:p>
          <a:p>
            <a:pPr marL="352616" indent="-352616" algn="ctr" defTabSz="939641">
              <a:spcBef>
                <a:spcPct val="20000"/>
              </a:spcBef>
              <a:defRPr/>
            </a:pPr>
            <a:r>
              <a:rPr lang="ar-SA" sz="3200" b="1" dirty="0">
                <a:ln w="1905"/>
                <a:effectLst>
                  <a:innerShdw blurRad="69850" dist="43180" dir="5400000">
                    <a:srgbClr val="000000">
                      <a:alpha val="65000"/>
                    </a:srgbClr>
                  </a:innerShdw>
                </a:effectLst>
                <a:cs typeface="Sultan bold" pitchFamily="2" charset="-78"/>
                <a:sym typeface="AGA Arabesque" pitchFamily="2" charset="2"/>
              </a:rPr>
              <a:t>يقول تعالى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 </a:t>
            </a:r>
            <a:r>
              <a:rPr lang="ar-SA" sz="3200" b="1" dirty="0">
                <a:ln w="1905"/>
                <a:effectLst>
                  <a:innerShdw blurRad="69850" dist="43180" dir="5400000">
                    <a:srgbClr val="000000">
                      <a:alpha val="65000"/>
                    </a:srgbClr>
                  </a:innerShdw>
                </a:effectLst>
                <a:cs typeface="Sultan bold" pitchFamily="2" charset="-78"/>
                <a:sym typeface="AGA Arabesque" pitchFamily="2" charset="2"/>
              </a:rPr>
              <a:t>وطهر بيتي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 فاقتضت </a:t>
            </a:r>
            <a:r>
              <a:rPr lang="ar-SA" sz="3200" b="1" dirty="0">
                <a:ln w="1905"/>
                <a:effectLst>
                  <a:innerShdw blurRad="69850" dist="43180" dir="5400000">
                    <a:srgbClr val="000000">
                      <a:alpha val="65000"/>
                    </a:srgbClr>
                  </a:innerShdw>
                </a:effectLst>
                <a:cs typeface="Sultan bold" pitchFamily="2" charset="-78"/>
                <a:sym typeface="AGA Arabesque" pitchFamily="2" charset="2"/>
              </a:rPr>
              <a:t>هذه الإضافة  الخاصة الإجلال والتعظيم  والمحبة فكل ما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أضافه </a:t>
            </a:r>
            <a:r>
              <a:rPr lang="ar-SA" sz="3200" b="1" dirty="0">
                <a:ln w="1905"/>
                <a:effectLst>
                  <a:innerShdw blurRad="69850" dist="43180" dir="5400000">
                    <a:srgbClr val="000000">
                      <a:alpha val="65000"/>
                    </a:srgbClr>
                  </a:innerShdw>
                </a:effectLst>
                <a:cs typeface="Sultan bold" pitchFamily="2" charset="-78"/>
                <a:sym typeface="AGA Arabesque" pitchFamily="2" charset="2"/>
              </a:rPr>
              <a:t>إلى نفسه فله من المزية والاختصاص على غيره .</a:t>
            </a:r>
            <a:endParaRPr lang="ar-SA" sz="3200" b="1" dirty="0">
              <a:ln w="1905"/>
              <a:effectLst>
                <a:innerShdw blurRad="69850" dist="43180" dir="5400000">
                  <a:srgbClr val="000000">
                    <a:alpha val="65000"/>
                  </a:srgbClr>
                </a:innerShdw>
              </a:effectLst>
              <a:cs typeface="Sultan bold" pitchFamily="2" charset="-7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 name="صورة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9325"/>
            <a:ext cx="9180512" cy="6885384"/>
          </a:xfrm>
          <a:prstGeom prst="rect">
            <a:avLst/>
          </a:prstGeom>
        </p:spPr>
      </p:pic>
      <p:sp>
        <p:nvSpPr>
          <p:cNvPr id="7" name="مستطيل 6"/>
          <p:cNvSpPr/>
          <p:nvPr/>
        </p:nvSpPr>
        <p:spPr>
          <a:xfrm>
            <a:off x="1763688" y="1562975"/>
            <a:ext cx="5027338" cy="1015663"/>
          </a:xfrm>
          <a:prstGeom prst="rect">
            <a:avLst/>
          </a:prstGeom>
        </p:spPr>
        <p:txBody>
          <a:bodyPr wrap="none">
            <a:spAutoFit/>
          </a:bodyPr>
          <a:lstStyle/>
          <a:p>
            <a:pPr algn="ctr">
              <a:spcBef>
                <a:spcPct val="0"/>
              </a:spcBef>
              <a:defRPr/>
            </a:pPr>
            <a:r>
              <a:rPr lang="ar-SA" sz="6000" b="1" kern="10" spc="50" dirty="0">
                <a:ln w="11430"/>
                <a:solidFill>
                  <a:srgbClr val="996600"/>
                </a:solidFill>
                <a:effectLst>
                  <a:outerShdw blurRad="76200" dist="50800" dir="5400000" algn="tl" rotWithShape="0">
                    <a:srgbClr val="000000">
                      <a:alpha val="65000"/>
                    </a:srgbClr>
                  </a:outerShdw>
                </a:effectLst>
                <a:latin typeface="beIN Normal " pitchFamily="2" charset="-78"/>
                <a:cs typeface="beIN Normal " pitchFamily="2" charset="-78"/>
              </a:rPr>
              <a:t>التميز والخصوصية</a:t>
            </a:r>
          </a:p>
        </p:txBody>
      </p:sp>
      <p:sp>
        <p:nvSpPr>
          <p:cNvPr id="8" name="مستطيل 7"/>
          <p:cNvSpPr/>
          <p:nvPr/>
        </p:nvSpPr>
        <p:spPr>
          <a:xfrm>
            <a:off x="357158" y="2714620"/>
            <a:ext cx="8072478" cy="2751522"/>
          </a:xfrm>
          <a:prstGeom prst="rect">
            <a:avLst/>
          </a:prstGeom>
        </p:spPr>
        <p:txBody>
          <a:bodyPr wrap="square">
            <a:spAutoFit/>
          </a:bodyPr>
          <a:lstStyle/>
          <a:p>
            <a:pPr marL="352616" marR="0" lvl="0" indent="-352616" algn="ctr" defTabSz="939641" fontAlgn="auto">
              <a:lnSpc>
                <a:spcPct val="100000"/>
              </a:lnSpc>
              <a:spcBef>
                <a:spcPct val="20000"/>
              </a:spcBef>
              <a:spcAft>
                <a:spcPts val="0"/>
              </a:spcAft>
              <a:buClrTx/>
              <a:buSzTx/>
              <a:buFont typeface="Arial" pitchFamily="34" charset="0"/>
              <a:buNone/>
              <a:tabLst/>
              <a:defRPr/>
            </a:pPr>
            <a:r>
              <a:rPr lang="ar-SA" sz="3200" b="1" dirty="0">
                <a:ln w="1905"/>
                <a:effectLst>
                  <a:innerShdw blurRad="69850" dist="43180" dir="5400000">
                    <a:srgbClr val="000000">
                      <a:alpha val="65000"/>
                    </a:srgbClr>
                  </a:innerShdw>
                </a:effectLst>
                <a:cs typeface="Sultan bold" pitchFamily="2" charset="-78"/>
              </a:rPr>
              <a:t>قال </a:t>
            </a:r>
            <a:r>
              <a:rPr lang="ar-SA" sz="3200" b="1" dirty="0">
                <a:ln w="1905"/>
                <a:effectLst>
                  <a:innerShdw blurRad="69850" dist="43180" dir="5400000">
                    <a:srgbClr val="000000">
                      <a:alpha val="65000"/>
                    </a:srgbClr>
                  </a:innerShdw>
                </a:effectLst>
                <a:cs typeface="Sultan bold" pitchFamily="2" charset="-78"/>
                <a:sym typeface="AGA Arabesque"/>
              </a:rPr>
              <a:t> </a:t>
            </a:r>
            <a:r>
              <a:rPr lang="ar-SA" sz="3200" b="1" dirty="0" smtClean="0">
                <a:ln w="1905"/>
                <a:effectLst>
                  <a:innerShdw blurRad="69850" dist="43180" dir="5400000">
                    <a:srgbClr val="000000">
                      <a:alpha val="65000"/>
                    </a:srgbClr>
                  </a:innerShdw>
                </a:effectLst>
                <a:cs typeface="Sultan bold" pitchFamily="2" charset="-78"/>
                <a:sym typeface="AGA Arabesque"/>
              </a:rPr>
              <a:t>«</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ما </a:t>
            </a:r>
            <a:r>
              <a:rPr lang="ar-SA" sz="3200" b="1" dirty="0">
                <a:ln w="1905"/>
                <a:effectLst>
                  <a:innerShdw blurRad="69850" dist="43180" dir="5400000">
                    <a:srgbClr val="000000">
                      <a:alpha val="65000"/>
                    </a:srgbClr>
                  </a:innerShdw>
                </a:effectLst>
                <a:cs typeface="Sultan bold" pitchFamily="2" charset="-78"/>
                <a:sym typeface="AGA Arabesque" pitchFamily="2" charset="2"/>
              </a:rPr>
              <a:t>أطيبك من بلد و أحبك إلي ولولا أن قومي أخرجوني منك </a:t>
            </a:r>
            <a:endParaRPr lang="ar-SA" sz="3200" b="1" dirty="0" smtClean="0">
              <a:ln w="1905"/>
              <a:effectLst>
                <a:innerShdw blurRad="69850" dist="43180" dir="5400000">
                  <a:srgbClr val="000000">
                    <a:alpha val="65000"/>
                  </a:srgbClr>
                </a:innerShdw>
              </a:effectLst>
              <a:cs typeface="Sultan bold" pitchFamily="2" charset="-78"/>
              <a:sym typeface="AGA Arabesque" pitchFamily="2" charset="2"/>
            </a:endParaRPr>
          </a:p>
          <a:p>
            <a:pPr marL="352616" marR="0" lvl="0" indent="-352616" algn="ctr" defTabSz="939641" fontAlgn="auto">
              <a:lnSpc>
                <a:spcPct val="100000"/>
              </a:lnSpc>
              <a:spcBef>
                <a:spcPct val="20000"/>
              </a:spcBef>
              <a:spcAft>
                <a:spcPts val="0"/>
              </a:spcAft>
              <a:buClrTx/>
              <a:buSzTx/>
              <a:buFont typeface="Arial" pitchFamily="34" charset="0"/>
              <a:buNone/>
              <a:tabLst/>
              <a:defRPr/>
            </a:pP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ما </a:t>
            </a:r>
            <a:r>
              <a:rPr lang="ar-SA" sz="3200" b="1" dirty="0">
                <a:ln w="1905"/>
                <a:effectLst>
                  <a:innerShdw blurRad="69850" dist="43180" dir="5400000">
                    <a:srgbClr val="000000">
                      <a:alpha val="65000"/>
                    </a:srgbClr>
                  </a:innerShdw>
                </a:effectLst>
                <a:cs typeface="Sultan bold" pitchFamily="2" charset="-78"/>
                <a:sym typeface="AGA Arabesque" pitchFamily="2" charset="2"/>
              </a:rPr>
              <a:t>سكنت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غيرك» </a:t>
            </a:r>
            <a:endParaRPr lang="ar-SA" sz="3200" b="1" dirty="0">
              <a:ln w="1905"/>
              <a:effectLst>
                <a:innerShdw blurRad="69850" dist="43180" dir="5400000">
                  <a:srgbClr val="000000">
                    <a:alpha val="65000"/>
                  </a:srgbClr>
                </a:innerShdw>
              </a:effectLst>
              <a:cs typeface="Sultan bold" pitchFamily="2" charset="-78"/>
              <a:sym typeface="AGA Arabesque" pitchFamily="2" charset="2"/>
            </a:endParaRPr>
          </a:p>
          <a:p>
            <a:pPr marL="352616" marR="0" lvl="0" indent="-352616" algn="ctr" defTabSz="939641" fontAlgn="auto">
              <a:lnSpc>
                <a:spcPct val="100000"/>
              </a:lnSpc>
              <a:spcBef>
                <a:spcPct val="20000"/>
              </a:spcBef>
              <a:spcAft>
                <a:spcPts val="0"/>
              </a:spcAft>
              <a:buClrTx/>
              <a:buSzTx/>
              <a:buFont typeface="Arial" pitchFamily="34" charset="0"/>
              <a:buNone/>
              <a:tabLst/>
              <a:defRPr/>
            </a:pPr>
            <a:r>
              <a:rPr lang="ar-SA" sz="3200" b="1" dirty="0">
                <a:ln w="1905"/>
                <a:effectLst>
                  <a:innerShdw blurRad="69850" dist="43180" dir="5400000">
                    <a:srgbClr val="000000">
                      <a:alpha val="65000"/>
                    </a:srgbClr>
                  </a:innerShdw>
                </a:effectLst>
                <a:cs typeface="Sultan bold" pitchFamily="2" charset="-78"/>
                <a:sym typeface="AGA Arabesque" pitchFamily="2" charset="2"/>
              </a:rPr>
              <a:t>وقال </a:t>
            </a:r>
            <a:r>
              <a:rPr lang="ar-SA" sz="3200" b="1" dirty="0">
                <a:ln w="1905"/>
                <a:effectLst>
                  <a:innerShdw blurRad="69850" dist="43180" dir="5400000">
                    <a:srgbClr val="000000">
                      <a:alpha val="65000"/>
                    </a:srgbClr>
                  </a:innerShdw>
                </a:effectLst>
                <a:cs typeface="Sultan bold" pitchFamily="2" charset="-78"/>
                <a:sym typeface="AGA Arabesque"/>
              </a:rPr>
              <a:t>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«والله </a:t>
            </a:r>
            <a:r>
              <a:rPr lang="ar-SA" sz="3200" b="1" dirty="0">
                <a:ln w="1905"/>
                <a:effectLst>
                  <a:innerShdw blurRad="69850" dist="43180" dir="5400000">
                    <a:srgbClr val="000000">
                      <a:alpha val="65000"/>
                    </a:srgbClr>
                  </a:innerShdw>
                </a:effectLst>
                <a:cs typeface="Sultan bold" pitchFamily="2" charset="-78"/>
                <a:sym typeface="AGA Arabesque" pitchFamily="2" charset="2"/>
              </a:rPr>
              <a:t>إنك لخير أرض الله وأحب أرض الله إلى الله ولولا أني أُخرجت منك ما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خرجت»</a:t>
            </a:r>
            <a:endParaRPr lang="ar-SA" sz="3200" b="1" dirty="0">
              <a:ln w="1905"/>
              <a:effectLst>
                <a:innerShdw blurRad="69850" dist="43180" dir="5400000">
                  <a:srgbClr val="000000">
                    <a:alpha val="65000"/>
                  </a:srgbClr>
                </a:innerShdw>
              </a:effectLst>
              <a:cs typeface="Sultan bold" pitchFamily="2" charset="-78"/>
              <a:sym typeface="AGA Arabesque" pitchFamily="2" charset="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 name="صورة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9325"/>
            <a:ext cx="9180512" cy="6885384"/>
          </a:xfrm>
          <a:prstGeom prst="rect">
            <a:avLst/>
          </a:prstGeom>
        </p:spPr>
      </p:pic>
      <p:sp>
        <p:nvSpPr>
          <p:cNvPr id="7" name="مستطيل 6"/>
          <p:cNvSpPr/>
          <p:nvPr/>
        </p:nvSpPr>
        <p:spPr>
          <a:xfrm>
            <a:off x="1835696" y="1700808"/>
            <a:ext cx="5027338" cy="1015663"/>
          </a:xfrm>
          <a:prstGeom prst="rect">
            <a:avLst/>
          </a:prstGeom>
        </p:spPr>
        <p:txBody>
          <a:bodyPr wrap="none">
            <a:spAutoFit/>
          </a:bodyPr>
          <a:lstStyle/>
          <a:p>
            <a:pPr lvl="0" algn="ctr">
              <a:spcBef>
                <a:spcPct val="0"/>
              </a:spcBef>
              <a:defRPr/>
            </a:pPr>
            <a:r>
              <a:rPr lang="ar-SA" sz="6000" b="1" kern="10" spc="50" dirty="0">
                <a:ln w="11430"/>
                <a:solidFill>
                  <a:srgbClr val="996600"/>
                </a:solidFill>
                <a:effectLst>
                  <a:outerShdw blurRad="76200" dist="50800" dir="5400000" algn="tl" rotWithShape="0">
                    <a:srgbClr val="000000">
                      <a:alpha val="65000"/>
                    </a:srgbClr>
                  </a:outerShdw>
                </a:effectLst>
                <a:latin typeface="beIN Normal " pitchFamily="2" charset="-78"/>
                <a:cs typeface="beIN Normal " pitchFamily="2" charset="-78"/>
              </a:rPr>
              <a:t>التميز</a:t>
            </a:r>
            <a:r>
              <a:rPr lang="ar-SA" sz="6000" b="1" kern="1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beIN Normal " pitchFamily="2" charset="-78"/>
                <a:cs typeface="beIN Normal " pitchFamily="2" charset="-78"/>
              </a:rPr>
              <a:t> </a:t>
            </a:r>
            <a:r>
              <a:rPr lang="ar-SA" sz="6000" b="1" kern="10" spc="50" dirty="0">
                <a:ln w="11430"/>
                <a:solidFill>
                  <a:srgbClr val="996600"/>
                </a:solidFill>
                <a:effectLst>
                  <a:outerShdw blurRad="76200" dist="50800" dir="5400000" algn="tl" rotWithShape="0">
                    <a:srgbClr val="000000">
                      <a:alpha val="65000"/>
                    </a:srgbClr>
                  </a:outerShdw>
                </a:effectLst>
                <a:latin typeface="beIN Normal " pitchFamily="2" charset="-78"/>
                <a:cs typeface="beIN Normal " pitchFamily="2" charset="-78"/>
              </a:rPr>
              <a:t>والخصوصية</a:t>
            </a:r>
          </a:p>
        </p:txBody>
      </p:sp>
      <p:sp>
        <p:nvSpPr>
          <p:cNvPr id="8" name="مستطيل 7"/>
          <p:cNvSpPr/>
          <p:nvPr/>
        </p:nvSpPr>
        <p:spPr>
          <a:xfrm>
            <a:off x="755576" y="2852936"/>
            <a:ext cx="7215222" cy="2653034"/>
          </a:xfrm>
          <a:prstGeom prst="rect">
            <a:avLst/>
          </a:prstGeom>
        </p:spPr>
        <p:txBody>
          <a:bodyPr wrap="square">
            <a:spAutoFit/>
          </a:bodyPr>
          <a:lstStyle/>
          <a:p>
            <a:pPr marL="352616" indent="-352616" algn="ctr" defTabSz="939641">
              <a:spcBef>
                <a:spcPct val="20000"/>
              </a:spcBef>
              <a:defRPr/>
            </a:pPr>
            <a:r>
              <a:rPr lang="ar-SA" sz="3200" b="1" dirty="0">
                <a:ln w="1905"/>
                <a:effectLst>
                  <a:innerShdw blurRad="69850" dist="43180" dir="5400000">
                    <a:srgbClr val="000000">
                      <a:alpha val="65000"/>
                    </a:srgbClr>
                  </a:innerShdw>
                </a:effectLst>
                <a:cs typeface="Sultan bold" pitchFamily="2" charset="-78"/>
                <a:sym typeface="AGA Arabesque" pitchFamily="2" charset="2"/>
              </a:rPr>
              <a:t>وهذه الحرمة  بلغها  إبراهيم </a:t>
            </a:r>
            <a:r>
              <a:rPr lang="en-US" sz="3200" b="1" dirty="0">
                <a:ln w="1905"/>
                <a:effectLst>
                  <a:innerShdw blurRad="69850" dist="43180" dir="5400000">
                    <a:srgbClr val="000000">
                      <a:alpha val="65000"/>
                    </a:srgbClr>
                  </a:innerShdw>
                </a:effectLst>
                <a:cs typeface="Sultan bold" pitchFamily="2" charset="-78"/>
                <a:sym typeface="AGA Arabesque" pitchFamily="2" charset="2"/>
              </a:rPr>
              <a:t> </a:t>
            </a:r>
            <a:r>
              <a:rPr lang="ar-SA" sz="3200" b="1" dirty="0">
                <a:ln w="1905"/>
                <a:effectLst>
                  <a:innerShdw blurRad="69850" dist="43180" dir="5400000">
                    <a:srgbClr val="000000">
                      <a:alpha val="65000"/>
                    </a:srgbClr>
                  </a:innerShdw>
                </a:effectLst>
                <a:cs typeface="Sultan bold" pitchFamily="2" charset="-78"/>
                <a:sym typeface="AGA Arabesque"/>
              </a:rPr>
              <a:t></a:t>
            </a:r>
            <a:r>
              <a:rPr lang="ar-SA" sz="3200" b="1" dirty="0">
                <a:ln w="1905"/>
                <a:effectLst>
                  <a:innerShdw blurRad="69850" dist="43180" dir="5400000">
                    <a:srgbClr val="000000">
                      <a:alpha val="65000"/>
                    </a:srgbClr>
                  </a:innerShdw>
                </a:effectLst>
                <a:cs typeface="Sultan bold" pitchFamily="2" charset="-78"/>
                <a:sym typeface="AGA Arabesque" pitchFamily="2" charset="2"/>
              </a:rPr>
              <a:t>،  فبنى وطهر الكعبة وأذن في الناس بالحج يقول </a:t>
            </a:r>
            <a:r>
              <a:rPr lang="ar-SA" sz="3200" b="1" dirty="0">
                <a:ln w="1905"/>
                <a:effectLst>
                  <a:innerShdw blurRad="69850" dist="43180" dir="5400000">
                    <a:srgbClr val="000000">
                      <a:alpha val="65000"/>
                    </a:srgbClr>
                  </a:innerShdw>
                </a:effectLst>
                <a:cs typeface="Sultan bold" pitchFamily="2" charset="-78"/>
                <a:sym typeface="AGA Arabesque"/>
              </a:rPr>
              <a:t>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«إن </a:t>
            </a:r>
            <a:r>
              <a:rPr lang="ar-SA" sz="3200" b="1" dirty="0">
                <a:ln w="1905"/>
                <a:effectLst>
                  <a:innerShdw blurRad="69850" dist="43180" dir="5400000">
                    <a:srgbClr val="000000">
                      <a:alpha val="65000"/>
                    </a:srgbClr>
                  </a:innerShdw>
                </a:effectLst>
                <a:cs typeface="Sultan bold" pitchFamily="2" charset="-78"/>
                <a:sym typeface="AGA Arabesque" pitchFamily="2" charset="2"/>
              </a:rPr>
              <a:t>إبراهيم حرم مكة ودعا لها وإني حرمت المدينة كما حرم إبراهيم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مكة»</a:t>
            </a:r>
            <a:endParaRPr lang="ar-SA" sz="3200" b="1" dirty="0">
              <a:ln w="1905"/>
              <a:effectLst>
                <a:innerShdw blurRad="69850" dist="43180" dir="5400000">
                  <a:srgbClr val="000000">
                    <a:alpha val="65000"/>
                  </a:srgbClr>
                </a:innerShdw>
              </a:effectLst>
              <a:cs typeface="Sultan bold" pitchFamily="2" charset="-78"/>
              <a:sym typeface="AGA Arabesque" pitchFamily="2" charset="2"/>
            </a:endParaRPr>
          </a:p>
          <a:p>
            <a:pPr marL="352616" indent="-352616" algn="ctr" defTabSz="939641">
              <a:spcBef>
                <a:spcPct val="20000"/>
              </a:spcBef>
              <a:defRPr/>
            </a:pPr>
            <a:r>
              <a:rPr lang="ar-SA" sz="3200" b="1" dirty="0">
                <a:ln w="1905"/>
                <a:effectLst>
                  <a:innerShdw blurRad="69850" dist="43180" dir="5400000">
                    <a:srgbClr val="000000">
                      <a:alpha val="65000"/>
                    </a:srgbClr>
                  </a:innerShdw>
                </a:effectLst>
                <a:cs typeface="Sultan bold" pitchFamily="2" charset="-78"/>
                <a:sym typeface="AGA Arabesque" pitchFamily="2" charset="2"/>
              </a:rPr>
              <a:t>يقول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 « </a:t>
            </a:r>
            <a:r>
              <a:rPr lang="ar-SA" sz="3200" b="1" dirty="0">
                <a:ln w="1905"/>
                <a:effectLst>
                  <a:innerShdw blurRad="69850" dist="43180" dir="5400000">
                    <a:srgbClr val="000000">
                      <a:alpha val="65000"/>
                    </a:srgbClr>
                  </a:innerShdw>
                </a:effectLst>
                <a:cs typeface="Sultan bold" pitchFamily="2" charset="-78"/>
                <a:sym typeface="AGA Arabesque" pitchFamily="2" charset="2"/>
              </a:rPr>
              <a:t>لا تزال هذه الأمة بخير ما عظموا هذه الحرمة حق تعظيمها فإذا تركوها وضيعوها </a:t>
            </a:r>
            <a:r>
              <a:rPr lang="ar-SA" sz="3200" b="1" dirty="0" smtClean="0">
                <a:ln w="1905"/>
                <a:effectLst>
                  <a:innerShdw blurRad="69850" dist="43180" dir="5400000">
                    <a:srgbClr val="000000">
                      <a:alpha val="65000"/>
                    </a:srgbClr>
                  </a:innerShdw>
                </a:effectLst>
                <a:cs typeface="Sultan bold" pitchFamily="2" charset="-78"/>
                <a:sym typeface="AGA Arabesque" pitchFamily="2" charset="2"/>
              </a:rPr>
              <a:t>هلكوا»</a:t>
            </a:r>
            <a:endParaRPr lang="ar-SA" sz="3200" b="1" dirty="0">
              <a:ln w="1905"/>
              <a:effectLst>
                <a:innerShdw blurRad="69850" dist="43180" dir="5400000">
                  <a:srgbClr val="000000">
                    <a:alpha val="65000"/>
                  </a:srgbClr>
                </a:innerShdw>
              </a:effectLst>
              <a:cs typeface="Sultan bold" pitchFamily="2" charset="-78"/>
              <a:sym typeface="AGA Arabesque" pitchFamily="2" charset="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descr="http://www.jamaluk.com/uploads/image/3f0aa68ef17a9c6476d1cda20b5cb5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378" y="1052736"/>
            <a:ext cx="7420359" cy="3714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9" name="مستطيل 8"/>
          <p:cNvSpPr/>
          <p:nvPr/>
        </p:nvSpPr>
        <p:spPr>
          <a:xfrm>
            <a:off x="-32" y="5078568"/>
            <a:ext cx="7819769" cy="707886"/>
          </a:xfrm>
          <a:prstGeom prst="rect">
            <a:avLst/>
          </a:prstGeom>
        </p:spPr>
        <p:txBody>
          <a:bodyPr wrap="none">
            <a:spAutoFit/>
          </a:bodyPr>
          <a:lstStyle/>
          <a:p>
            <a:pPr lvl="0" algn="ctr">
              <a:spcBef>
                <a:spcPct val="0"/>
              </a:spcBef>
              <a:defRPr/>
            </a:pPr>
            <a:r>
              <a:rPr lang="ar-SA" sz="4000" b="1" kern="1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Mohammad Annoktah" pitchFamily="2" charset="-78"/>
              </a:rPr>
              <a:t>حدود منطقة الحرم المكي </a:t>
            </a:r>
            <a:endParaRPr lang="ar-SA" sz="4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Sakkal Majalla" pitchFamily="2" charset="-78"/>
              <a:cs typeface="Mohammad Annoktah" pitchFamily="2" charset="-78"/>
            </a:endParaRPr>
          </a:p>
        </p:txBody>
      </p:sp>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3" descr="at-017-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36" y="1428736"/>
            <a:ext cx="2714644" cy="41322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2" descr="C:\Users\hhh\Pictures\مجلد جديد\IMG_02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60" y="1922331"/>
            <a:ext cx="3857652" cy="28614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2" descr="http://mw2.google.com/mw-panoramio/photos/medium/3792715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8" y="2786058"/>
            <a:ext cx="3807448" cy="273303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6588224" y="577974"/>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sp>
        <p:nvSpPr>
          <p:cNvPr id="6" name="مستطيل 5"/>
          <p:cNvSpPr/>
          <p:nvPr/>
        </p:nvSpPr>
        <p:spPr>
          <a:xfrm>
            <a:off x="217076" y="2000240"/>
            <a:ext cx="8712642" cy="584775"/>
          </a:xfrm>
          <a:prstGeom prst="rect">
            <a:avLst/>
          </a:prstGeom>
        </p:spPr>
        <p:txBody>
          <a:bodyPr wrap="none">
            <a:spAutoFit/>
          </a:bodyPr>
          <a:lstStyle/>
          <a:p>
            <a:pPr indent="-352616" algn="ctr" defTabSz="940469" fontAlgn="base">
              <a:spcBef>
                <a:spcPct val="0"/>
              </a:spcBef>
              <a:spcAft>
                <a:spcPct val="0"/>
              </a:spcAft>
              <a:defRPr/>
            </a:pPr>
            <a:r>
              <a:rPr lang="ar-SA"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IN Normal " pitchFamily="2" charset="-78"/>
                <a:cs typeface="beIN Normal " pitchFamily="2" charset="-78"/>
              </a:rPr>
              <a:t>تأملي الصور المعروضة ورتبيها حسب الأجمل من وجهة نظرك</a:t>
            </a:r>
          </a:p>
        </p:txBody>
      </p:sp>
      <p:pic>
        <p:nvPicPr>
          <p:cNvPr id="7" name="صورة 6" descr="3.png"/>
          <p:cNvPicPr>
            <a:picLocks noChangeAspect="1"/>
          </p:cNvPicPr>
          <p:nvPr/>
        </p:nvPicPr>
        <p:blipFill>
          <a:blip r:embed="rId3"/>
          <a:stretch>
            <a:fillRect/>
          </a:stretch>
        </p:blipFill>
        <p:spPr>
          <a:xfrm>
            <a:off x="4560187" y="2357430"/>
            <a:ext cx="4583813" cy="3364714"/>
          </a:xfrm>
          <a:prstGeom prst="rect">
            <a:avLst/>
          </a:prstGeom>
        </p:spPr>
      </p:pic>
      <p:pic>
        <p:nvPicPr>
          <p:cNvPr id="8" name="صورة 7" descr="1.png"/>
          <p:cNvPicPr>
            <a:picLocks noChangeAspect="1"/>
          </p:cNvPicPr>
          <p:nvPr/>
        </p:nvPicPr>
        <p:blipFill>
          <a:blip r:embed="rId4"/>
          <a:stretch>
            <a:fillRect/>
          </a:stretch>
        </p:blipFill>
        <p:spPr>
          <a:xfrm>
            <a:off x="3428992" y="2786058"/>
            <a:ext cx="4602100" cy="3376905"/>
          </a:xfrm>
          <a:prstGeom prst="rect">
            <a:avLst/>
          </a:prstGeom>
        </p:spPr>
      </p:pic>
      <p:pic>
        <p:nvPicPr>
          <p:cNvPr id="9" name="صورة 8" descr="2.png"/>
          <p:cNvPicPr>
            <a:picLocks noChangeAspect="1"/>
          </p:cNvPicPr>
          <p:nvPr/>
        </p:nvPicPr>
        <p:blipFill>
          <a:blip r:embed="rId5"/>
          <a:stretch>
            <a:fillRect/>
          </a:stretch>
        </p:blipFill>
        <p:spPr>
          <a:xfrm>
            <a:off x="1142976" y="2428868"/>
            <a:ext cx="4510667" cy="3236709"/>
          </a:xfrm>
          <a:prstGeom prst="rect">
            <a:avLst/>
          </a:prstGeom>
        </p:spPr>
      </p:pic>
      <p:pic>
        <p:nvPicPr>
          <p:cNvPr id="10" name="صورة 9" descr="5.png"/>
          <p:cNvPicPr>
            <a:picLocks noChangeAspect="1"/>
          </p:cNvPicPr>
          <p:nvPr/>
        </p:nvPicPr>
        <p:blipFill>
          <a:blip r:embed="rId6"/>
          <a:stretch>
            <a:fillRect/>
          </a:stretch>
        </p:blipFill>
        <p:spPr>
          <a:xfrm>
            <a:off x="-214346" y="2928934"/>
            <a:ext cx="4912970" cy="3748730"/>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1403648" y="1390763"/>
            <a:ext cx="5069016" cy="1015663"/>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base">
              <a:spcBef>
                <a:spcPct val="0"/>
              </a:spcBef>
              <a:spcAft>
                <a:spcPct val="0"/>
              </a:spcAft>
              <a:defRPr/>
            </a:pPr>
            <a:r>
              <a:rPr lang="ar-SA" sz="6000" b="1" kern="10" dirty="0">
                <a:ln w="11430"/>
                <a:solidFill>
                  <a:srgbClr val="996600"/>
                </a:solidFill>
                <a:effectLst>
                  <a:outerShdw blurRad="80000" dist="40000" dir="5040000" algn="tl">
                    <a:srgbClr val="000000">
                      <a:alpha val="30000"/>
                    </a:srgbClr>
                  </a:outerShdw>
                </a:effectLst>
                <a:cs typeface="Mohammad Annoktah" pitchFamily="2" charset="-78"/>
              </a:rPr>
              <a:t>معنى التميز </a:t>
            </a:r>
          </a:p>
        </p:txBody>
      </p:sp>
      <p:sp>
        <p:nvSpPr>
          <p:cNvPr id="6" name="مستطيل 5"/>
          <p:cNvSpPr/>
          <p:nvPr/>
        </p:nvSpPr>
        <p:spPr>
          <a:xfrm>
            <a:off x="-180528" y="2652346"/>
            <a:ext cx="8429684" cy="2677656"/>
          </a:xfrm>
          <a:prstGeom prst="rect">
            <a:avLst/>
          </a:prstGeom>
        </p:spPr>
        <p:txBody>
          <a:bodyPr wrap="square">
            <a:spAutoFit/>
          </a:bodyPr>
          <a:lstStyle/>
          <a:p>
            <a:pPr marL="352695" indent="-352695" algn="ctr">
              <a:defRPr/>
            </a:pPr>
            <a:r>
              <a:rPr lang="ar-SA" sz="2800" dirty="0">
                <a:latin typeface="Sakkal Majalla" pitchFamily="2" charset="-78"/>
                <a:cs typeface="Sultan bold" pitchFamily="2" charset="-78"/>
              </a:rPr>
              <a:t>الله يخلق ما يشاء ويختار  .</a:t>
            </a:r>
          </a:p>
          <a:p>
            <a:pPr marL="352695" indent="-352695" algn="ctr">
              <a:defRPr/>
            </a:pPr>
            <a:r>
              <a:rPr lang="ar-SA" sz="2800" dirty="0">
                <a:latin typeface="Sakkal Majalla" pitchFamily="2" charset="-78"/>
                <a:cs typeface="Sultan bold" pitchFamily="2" charset="-78"/>
              </a:rPr>
              <a:t>الفضائل التي ميزت </a:t>
            </a:r>
            <a:r>
              <a:rPr lang="ar-SA" sz="2800" dirty="0" err="1">
                <a:latin typeface="Sakkal Majalla" pitchFamily="2" charset="-78"/>
                <a:cs typeface="Sultan bold" pitchFamily="2" charset="-78"/>
              </a:rPr>
              <a:t>بها</a:t>
            </a:r>
            <a:r>
              <a:rPr lang="ar-SA" sz="2800" dirty="0">
                <a:latin typeface="Sakkal Majalla" pitchFamily="2" charset="-78"/>
                <a:cs typeface="Sultan bold" pitchFamily="2" charset="-78"/>
              </a:rPr>
              <a:t> مكة لا تقرأ من زاوية الدنيا فقط .</a:t>
            </a:r>
          </a:p>
          <a:p>
            <a:pPr marL="352695" indent="-352695" algn="ctr">
              <a:defRPr/>
            </a:pPr>
            <a:r>
              <a:rPr lang="ar-SA" sz="2800" dirty="0">
                <a:latin typeface="Sakkal Majalla" pitchFamily="2" charset="-78"/>
                <a:cs typeface="Sultan bold" pitchFamily="2" charset="-78"/>
              </a:rPr>
              <a:t>يستحيل أن يختارها الله ويميزها ثم يدع الحياة فيها عشوائية لا تميز فيها .</a:t>
            </a:r>
          </a:p>
          <a:p>
            <a:pPr marL="352695" indent="-352695" algn="ctr">
              <a:defRPr/>
            </a:pPr>
            <a:r>
              <a:rPr lang="ar-SA" sz="2800" dirty="0">
                <a:latin typeface="Sakkal Majalla" pitchFamily="2" charset="-78"/>
                <a:cs typeface="Sultan bold" pitchFamily="2" charset="-78"/>
              </a:rPr>
              <a:t>أن منزلتنا عند الله بقدر تعظيم ما يعظمه جل وعلى .</a:t>
            </a:r>
          </a:p>
          <a:p>
            <a:pPr marL="352695" indent="-352695" algn="ctr">
              <a:defRPr/>
            </a:pPr>
            <a:r>
              <a:rPr lang="ar-SA" sz="2800" dirty="0">
                <a:latin typeface="Sakkal Majalla" pitchFamily="2" charset="-78"/>
                <a:cs typeface="Sultan bold" pitchFamily="2" charset="-78"/>
              </a:rPr>
              <a:t>بقاء الكون مرتبط ببقاء الكعبة </a:t>
            </a:r>
            <a:r>
              <a:rPr lang="ar-SA" sz="2800" dirty="0" smtClean="0">
                <a:latin typeface="Sakkal Majalla" pitchFamily="2" charset="-78"/>
                <a:cs typeface="Sultan bold" pitchFamily="2" charset="-78"/>
              </a:rPr>
              <a:t>والحج </a:t>
            </a:r>
            <a:r>
              <a:rPr lang="ar-SA" sz="2800" dirty="0">
                <a:latin typeface="Sakkal Majalla" pitchFamily="2" charset="-78"/>
                <a:cs typeface="Sultan bold" pitchFamily="2" charset="-78"/>
              </a:rPr>
              <a:t>إليها .</a:t>
            </a:r>
          </a:p>
          <a:p>
            <a:pPr marL="352695" indent="-352695" algn="ctr">
              <a:defRPr/>
            </a:pPr>
            <a:r>
              <a:rPr lang="ar-SA" sz="2800" dirty="0">
                <a:latin typeface="Sakkal Majalla" pitchFamily="2" charset="-78"/>
                <a:cs typeface="Sultan bold" pitchFamily="2" charset="-78"/>
              </a:rPr>
              <a:t>قيمة الحاج التي لم يدركها العالم بعد.</a:t>
            </a:r>
          </a:p>
        </p:txBody>
      </p:sp>
      <p:pic>
        <p:nvPicPr>
          <p:cNvPr id="7" name="صورة 6" descr="مة.png"/>
          <p:cNvPicPr>
            <a:picLocks noChangeAspect="1"/>
          </p:cNvPicPr>
          <p:nvPr/>
        </p:nvPicPr>
        <p:blipFill>
          <a:blip r:embed="rId3"/>
          <a:stretch>
            <a:fillRect/>
          </a:stretch>
        </p:blipFill>
        <p:spPr>
          <a:xfrm>
            <a:off x="6228184" y="513826"/>
            <a:ext cx="1755900" cy="2702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152278" y="764704"/>
            <a:ext cx="5283818" cy="830997"/>
          </a:xfrm>
          <a:prstGeom prst="rect">
            <a:avLst/>
          </a:prstGeom>
        </p:spPr>
        <p:txBody>
          <a:bodyPr wrap="none">
            <a:spAutoFit/>
          </a:bodyPr>
          <a:lstStyle/>
          <a:p>
            <a:pPr indent="-353120" algn="ctr" fontAlgn="base">
              <a:spcBef>
                <a:spcPct val="0"/>
              </a:spcBef>
              <a:spcAft>
                <a:spcPct val="0"/>
              </a:spcAft>
              <a:buNone/>
              <a:defRPr/>
            </a:pPr>
            <a:r>
              <a:rPr lang="ar-SA" sz="2400" b="1" kern="10" dirty="0">
                <a:ln w="1905"/>
                <a:solidFill>
                  <a:srgbClr val="996600"/>
                </a:solidFill>
                <a:effectLst>
                  <a:innerShdw blurRad="69850" dist="43180" dir="5400000">
                    <a:srgbClr val="000000">
                      <a:alpha val="65000"/>
                    </a:srgbClr>
                  </a:innerShdw>
                </a:effectLst>
                <a:cs typeface="Mohammad Annoktah" pitchFamily="2" charset="-78"/>
              </a:rPr>
              <a:t>ما الذي تتوقعين أن يحصل </a:t>
            </a:r>
            <a:r>
              <a:rPr lang="ar-SA" sz="2400" b="1" kern="10" dirty="0" smtClean="0">
                <a:ln w="1905"/>
                <a:solidFill>
                  <a:srgbClr val="996600"/>
                </a:solidFill>
                <a:effectLst>
                  <a:innerShdw blurRad="69850" dist="43180" dir="5400000">
                    <a:srgbClr val="000000">
                      <a:alpha val="65000"/>
                    </a:srgbClr>
                  </a:innerShdw>
                </a:effectLst>
                <a:cs typeface="Mohammad Annoktah" pitchFamily="2" charset="-78"/>
              </a:rPr>
              <a:t>للعالم</a:t>
            </a:r>
          </a:p>
          <a:p>
            <a:pPr indent="-353120" algn="ctr" fontAlgn="base">
              <a:spcBef>
                <a:spcPct val="0"/>
              </a:spcBef>
              <a:spcAft>
                <a:spcPct val="0"/>
              </a:spcAft>
              <a:buNone/>
              <a:defRPr/>
            </a:pPr>
            <a:r>
              <a:rPr lang="ar-SA" sz="2400" b="1" kern="10" dirty="0" smtClean="0">
                <a:ln w="1905"/>
                <a:solidFill>
                  <a:srgbClr val="996600"/>
                </a:solidFill>
                <a:effectLst>
                  <a:innerShdw blurRad="69850" dist="43180" dir="5400000">
                    <a:srgbClr val="000000">
                      <a:alpha val="65000"/>
                    </a:srgbClr>
                  </a:innerShdw>
                </a:effectLst>
                <a:cs typeface="Mohammad Annoktah" pitchFamily="2" charset="-78"/>
              </a:rPr>
              <a:t> </a:t>
            </a:r>
            <a:r>
              <a:rPr lang="ar-SA" sz="2400" b="1" kern="10" dirty="0">
                <a:ln w="1905"/>
                <a:solidFill>
                  <a:srgbClr val="996600"/>
                </a:solidFill>
                <a:effectLst>
                  <a:innerShdw blurRad="69850" dist="43180" dir="5400000">
                    <a:srgbClr val="000000">
                      <a:alpha val="65000"/>
                    </a:srgbClr>
                  </a:innerShdw>
                </a:effectLst>
                <a:cs typeface="Mohammad Annoktah" pitchFamily="2" charset="-78"/>
              </a:rPr>
              <a:t>في الحالات التالية؟ </a:t>
            </a:r>
          </a:p>
        </p:txBody>
      </p:sp>
      <p:graphicFrame>
        <p:nvGraphicFramePr>
          <p:cNvPr id="6" name="جدول 5"/>
          <p:cNvGraphicFramePr>
            <a:graphicFrameLocks noGrp="1"/>
          </p:cNvGraphicFramePr>
          <p:nvPr>
            <p:extLst>
              <p:ext uri="{D42A27DB-BD31-4B8C-83A1-F6EECF244321}">
                <p14:modId xmlns:p14="http://schemas.microsoft.com/office/powerpoint/2010/main" val="2338256058"/>
              </p:ext>
            </p:extLst>
          </p:nvPr>
        </p:nvGraphicFramePr>
        <p:xfrm>
          <a:off x="570611" y="2132856"/>
          <a:ext cx="8190096" cy="4346727"/>
        </p:xfrm>
        <a:graphic>
          <a:graphicData uri="http://schemas.openxmlformats.org/drawingml/2006/table">
            <a:tbl>
              <a:tblPr rtl="1" firstRow="1" bandRow="1">
                <a:tableStyleId>{616DA210-FB5B-4158-B5E0-FEB733F419BA}</a:tableStyleId>
              </a:tblPr>
              <a:tblGrid>
                <a:gridCol w="4100297"/>
                <a:gridCol w="2592174"/>
                <a:gridCol w="1497625"/>
              </a:tblGrid>
              <a:tr h="395157">
                <a:tc>
                  <a:txBody>
                    <a:bodyPr/>
                    <a:lstStyle/>
                    <a:p>
                      <a:pPr algn="ctr" rtl="1"/>
                      <a:r>
                        <a:rPr lang="ar-SA" sz="2000" dirty="0" smtClean="0"/>
                        <a:t>الاحتمال</a:t>
                      </a:r>
                      <a:endParaRPr lang="ar-SA" sz="2000" dirty="0">
                        <a:latin typeface="Sakkal Majalla" pitchFamily="2" charset="-78"/>
                        <a:cs typeface="Sakkal Majalla" pitchFamily="2" charset="-78"/>
                      </a:endParaRPr>
                    </a:p>
                  </a:txBody>
                  <a:tcPr marL="69666" marR="69666" marT="34836" marB="34836"/>
                </a:tc>
                <a:tc>
                  <a:txBody>
                    <a:bodyPr/>
                    <a:lstStyle/>
                    <a:p>
                      <a:pPr algn="ctr" rtl="1"/>
                      <a:r>
                        <a:rPr lang="ar-SA" sz="2000" dirty="0" smtClean="0"/>
                        <a:t>النتيجة على مستوى العالم</a:t>
                      </a:r>
                      <a:endParaRPr lang="ar-SA" sz="2000" dirty="0">
                        <a:latin typeface="Sakkal Majalla" pitchFamily="2" charset="-78"/>
                        <a:cs typeface="Sakkal Majalla" pitchFamily="2" charset="-78"/>
                      </a:endParaRPr>
                    </a:p>
                  </a:txBody>
                  <a:tcPr marL="69666" marR="69666" marT="34836" marB="34836"/>
                </a:tc>
                <a:tc>
                  <a:txBody>
                    <a:bodyPr/>
                    <a:lstStyle/>
                    <a:p>
                      <a:pPr algn="ctr" rtl="1"/>
                      <a:r>
                        <a:rPr lang="ar-SA" sz="2000" dirty="0" smtClean="0"/>
                        <a:t>نسبة النتيجة</a:t>
                      </a:r>
                      <a:endParaRPr lang="ar-SA" sz="2000" dirty="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اختفاء قارتي أمريكا الشمالية والجنوبية</a:t>
                      </a:r>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dirty="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توقف الكهرباء نهائيا</a:t>
                      </a:r>
                      <a:endParaRPr lang="ar-SA" sz="2000" dirty="0" smtClean="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dirty="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توقف أحد قطارات لندن</a:t>
                      </a:r>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r>
              <a:tr h="395157">
                <a:tc>
                  <a:txBody>
                    <a:bodyPr/>
                    <a:lstStyle/>
                    <a:p>
                      <a:pPr marL="0" marR="0" lvl="0" indent="0" algn="r" defTabSz="696567" rtl="1" eaLnBrk="1" fontAlgn="auto" latinLnBrk="0" hangingPunct="1">
                        <a:lnSpc>
                          <a:spcPct val="100000"/>
                        </a:lnSpc>
                        <a:spcBef>
                          <a:spcPts val="0"/>
                        </a:spcBef>
                        <a:spcAft>
                          <a:spcPts val="0"/>
                        </a:spcAft>
                        <a:buClrTx/>
                        <a:buSzTx/>
                        <a:buFontTx/>
                        <a:buNone/>
                        <a:tabLst/>
                        <a:defRPr/>
                      </a:pPr>
                      <a:r>
                        <a:rPr lang="ar-SA" sz="2000" dirty="0" smtClean="0"/>
                        <a:t>توقف جميع رحلات الطيران طيلة الصيف</a:t>
                      </a:r>
                      <a:endParaRPr lang="ar-SA" sz="2000" dirty="0" smtClean="0">
                        <a:latin typeface="Sakkal Majalla" pitchFamily="2" charset="-78"/>
                        <a:cs typeface="Sakkal Majalla" pitchFamily="2" charset="-78"/>
                      </a:endParaRPr>
                    </a:p>
                  </a:txBody>
                  <a:tcPr marL="69666" marR="69666" marT="34836" marB="34836"/>
                </a:tc>
                <a:tc>
                  <a:txBody>
                    <a:bodyPr/>
                    <a:lstStyle/>
                    <a:p>
                      <a:pPr rtl="1"/>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موت جميع أطباء العالم</a:t>
                      </a:r>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خسارة نادي رياضي في بلدك</a:t>
                      </a:r>
                      <a:endParaRPr lang="ar-SA" sz="2000" dirty="0" smtClean="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انقراض الدجاج</a:t>
                      </a:r>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غرق سفينة نفط</a:t>
                      </a:r>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dirty="0">
                        <a:latin typeface="Sakkal Majalla" pitchFamily="2" charset="-78"/>
                        <a:cs typeface="Sakkal Majalla" pitchFamily="2" charset="-78"/>
                      </a:endParaRPr>
                    </a:p>
                  </a:txBody>
                  <a:tcPr marL="69666" marR="69666" marT="34836" marB="34836"/>
                </a:tc>
              </a:tr>
              <a:tr h="395157">
                <a:tc>
                  <a:txBody>
                    <a:bodyPr/>
                    <a:lstStyle/>
                    <a:p>
                      <a:pPr marL="0" marR="0" lvl="0" indent="0" algn="r" defTabSz="696567" rtl="1" eaLnBrk="1" fontAlgn="auto" latinLnBrk="0" hangingPunct="1">
                        <a:lnSpc>
                          <a:spcPct val="100000"/>
                        </a:lnSpc>
                        <a:spcBef>
                          <a:spcPts val="0"/>
                        </a:spcBef>
                        <a:spcAft>
                          <a:spcPts val="0"/>
                        </a:spcAft>
                        <a:buClrTx/>
                        <a:buSzTx/>
                        <a:buFontTx/>
                        <a:buNone/>
                        <a:tabLst/>
                        <a:defRPr/>
                      </a:pPr>
                      <a:r>
                        <a:rPr lang="ar-SA" sz="2000" dirty="0" smtClean="0"/>
                        <a:t>توقف الناس عن زيارة اللوفر في فرنسا</a:t>
                      </a:r>
                      <a:endParaRPr lang="ar-SA" sz="2000" dirty="0" smtClean="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r>
              <a:tr h="395157">
                <a:tc>
                  <a:txBody>
                    <a:bodyPr/>
                    <a:lstStyle/>
                    <a:p>
                      <a:pPr rtl="1"/>
                      <a:r>
                        <a:rPr lang="ar-SA" sz="2000" dirty="0" smtClean="0"/>
                        <a:t>توقف الحجاج</a:t>
                      </a:r>
                      <a:r>
                        <a:rPr lang="ar-SA" sz="2000" baseline="0" dirty="0" smtClean="0"/>
                        <a:t> عن الحج لسنة واحدة</a:t>
                      </a:r>
                      <a:endParaRPr lang="ar-SA" sz="2000" dirty="0">
                        <a:latin typeface="Sakkal Majalla" pitchFamily="2" charset="-78"/>
                        <a:cs typeface="Sakkal Majalla" pitchFamily="2" charset="-78"/>
                      </a:endParaRPr>
                    </a:p>
                  </a:txBody>
                  <a:tcPr marL="69666" marR="69666" marT="34836" marB="34836"/>
                </a:tc>
                <a:tc>
                  <a:txBody>
                    <a:bodyPr/>
                    <a:lstStyle/>
                    <a:p>
                      <a:pPr rtl="1"/>
                      <a:endParaRPr lang="ar-SA" sz="2000">
                        <a:latin typeface="Sakkal Majalla" pitchFamily="2" charset="-78"/>
                        <a:cs typeface="Sakkal Majalla" pitchFamily="2" charset="-78"/>
                      </a:endParaRPr>
                    </a:p>
                  </a:txBody>
                  <a:tcPr marL="69666" marR="69666" marT="34836" marB="34836"/>
                </a:tc>
                <a:tc>
                  <a:txBody>
                    <a:bodyPr/>
                    <a:lstStyle/>
                    <a:p>
                      <a:pPr rtl="1"/>
                      <a:endParaRPr lang="ar-SA" sz="2000" dirty="0">
                        <a:latin typeface="Sakkal Majalla" pitchFamily="2" charset="-78"/>
                        <a:cs typeface="Sakkal Majalla" pitchFamily="2" charset="-78"/>
                      </a:endParaRPr>
                    </a:p>
                  </a:txBody>
                  <a:tcPr marL="69666" marR="69666" marT="34836" marB="34836"/>
                </a:tc>
              </a:tr>
            </a:tbl>
          </a:graphicData>
        </a:graphic>
      </p:graphicFrame>
      <p:sp>
        <p:nvSpPr>
          <p:cNvPr id="7" name="مستطيل 6"/>
          <p:cNvSpPr/>
          <p:nvPr/>
        </p:nvSpPr>
        <p:spPr>
          <a:xfrm>
            <a:off x="6372200" y="496795"/>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spTree>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مستطيل 5"/>
          <p:cNvSpPr/>
          <p:nvPr/>
        </p:nvSpPr>
        <p:spPr>
          <a:xfrm>
            <a:off x="2253084" y="1427421"/>
            <a:ext cx="4022255" cy="1107996"/>
          </a:xfrm>
          <a:prstGeom prst="rect">
            <a:avLst/>
          </a:prstGeom>
        </p:spPr>
        <p:txBody>
          <a:bodyPr wrap="none">
            <a:spAutoFit/>
          </a:bodyPr>
          <a:lstStyle/>
          <a:p>
            <a:pPr algn="ctr" fontAlgn="base">
              <a:spcBef>
                <a:spcPct val="0"/>
              </a:spcBef>
              <a:spcAft>
                <a:spcPct val="0"/>
              </a:spcAft>
              <a:defRPr/>
            </a:pPr>
            <a:r>
              <a:rPr lang="ar-SA"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AlHadari " panose="02000000000000000000" pitchFamily="2" charset="-78"/>
              </a:rPr>
              <a:t>نعمة </a:t>
            </a:r>
            <a:r>
              <a:rPr lang="ar-SA"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AlHadari " panose="02000000000000000000" pitchFamily="2" charset="-78"/>
              </a:rPr>
              <a:t>السكنى</a:t>
            </a:r>
          </a:p>
        </p:txBody>
      </p:sp>
      <p:sp>
        <p:nvSpPr>
          <p:cNvPr id="10" name="مستطيل 9"/>
          <p:cNvSpPr/>
          <p:nvPr/>
        </p:nvSpPr>
        <p:spPr>
          <a:xfrm>
            <a:off x="1401930" y="2662599"/>
            <a:ext cx="5724564" cy="2308324"/>
          </a:xfrm>
          <a:prstGeom prst="rect">
            <a:avLst/>
          </a:prstGeom>
        </p:spPr>
        <p:txBody>
          <a:bodyPr wrap="square">
            <a:spAutoFit/>
          </a:bodyPr>
          <a:lstStyle/>
          <a:p>
            <a:pPr marL="352695" indent="-352695" algn="just">
              <a:buFont typeface="Arial" panose="020B0604020202020204" pitchFamily="34" charset="0"/>
              <a:buChar char="•"/>
              <a:defRPr/>
            </a:pPr>
            <a:r>
              <a:rPr lang="ar-SA" sz="2400" dirty="0">
                <a:latin typeface="beIN Normal " pitchFamily="2" charset="-78"/>
                <a:cs typeface="Sultan bold" pitchFamily="2" charset="-78"/>
              </a:rPr>
              <a:t>السكن في مكة  منة من الله </a:t>
            </a:r>
            <a:r>
              <a:rPr lang="ar-SA" sz="2400" dirty="0" smtClean="0">
                <a:latin typeface="beIN Normal " pitchFamily="2" charset="-78"/>
                <a:cs typeface="Sultan bold" pitchFamily="2" charset="-78"/>
              </a:rPr>
              <a:t>حرم </a:t>
            </a:r>
            <a:r>
              <a:rPr lang="ar-SA" sz="2400" dirty="0">
                <a:latin typeface="beIN Normal " pitchFamily="2" charset="-78"/>
                <a:cs typeface="Sultan bold" pitchFamily="2" charset="-78"/>
              </a:rPr>
              <a:t>منه ملايين المسلمين .</a:t>
            </a:r>
          </a:p>
          <a:p>
            <a:pPr marL="352695" indent="-352695" algn="just">
              <a:buFont typeface="Arial" panose="020B0604020202020204" pitchFamily="34" charset="0"/>
              <a:buChar char="•"/>
              <a:defRPr/>
            </a:pPr>
            <a:r>
              <a:rPr lang="ar-SA" sz="2400" dirty="0">
                <a:latin typeface="beIN Normal " pitchFamily="2" charset="-78"/>
                <a:cs typeface="Sultan bold" pitchFamily="2" charset="-78"/>
              </a:rPr>
              <a:t>قبلك الله ساكنة وآواك في بلده المقدس  فما حالك فيه .</a:t>
            </a:r>
          </a:p>
          <a:p>
            <a:pPr marL="352695" indent="-352695" algn="just">
              <a:buFont typeface="Arial" panose="020B0604020202020204" pitchFamily="34" charset="0"/>
              <a:buChar char="•"/>
              <a:defRPr/>
            </a:pPr>
            <a:r>
              <a:rPr lang="ar-SA" sz="2400" dirty="0">
                <a:latin typeface="beIN Normal " pitchFamily="2" charset="-78"/>
                <a:cs typeface="Sultan bold" pitchFamily="2" charset="-78"/>
              </a:rPr>
              <a:t>جعل رزقك في مكة  ورزق غيرك في الغربة عنها .</a:t>
            </a:r>
          </a:p>
          <a:p>
            <a:pPr marL="352695" indent="-352695" algn="just">
              <a:buFont typeface="Arial" panose="020B0604020202020204" pitchFamily="34" charset="0"/>
              <a:buChar char="•"/>
              <a:defRPr/>
            </a:pPr>
            <a:r>
              <a:rPr lang="ar-SA" sz="2400" dirty="0">
                <a:latin typeface="beIN Normal " pitchFamily="2" charset="-78"/>
                <a:cs typeface="Sultan bold" pitchFamily="2" charset="-78"/>
              </a:rPr>
              <a:t>ترين الكعبة متى شئت ولا يراها غيرك إلا في الشاشات .</a:t>
            </a:r>
          </a:p>
          <a:p>
            <a:pPr marL="352695" indent="-352695" algn="just">
              <a:buFont typeface="Arial" panose="020B0604020202020204" pitchFamily="34" charset="0"/>
              <a:buChar char="•"/>
              <a:defRPr/>
            </a:pPr>
            <a:r>
              <a:rPr lang="ar-SA" sz="2400" dirty="0">
                <a:latin typeface="beIN Normal " pitchFamily="2" charset="-78"/>
                <a:cs typeface="Sultan bold" pitchFamily="2" charset="-78"/>
              </a:rPr>
              <a:t>تقبلين الحجر بشفتيك مباشرة وتمسحين الركن </a:t>
            </a:r>
            <a:r>
              <a:rPr lang="ar-SA" sz="2400" dirty="0" smtClean="0">
                <a:latin typeface="beIN Normal " pitchFamily="2" charset="-78"/>
                <a:cs typeface="Sultan bold" pitchFamily="2" charset="-78"/>
              </a:rPr>
              <a:t>براحتيك</a:t>
            </a:r>
          </a:p>
          <a:p>
            <a:pPr algn="just">
              <a:defRPr/>
            </a:pPr>
            <a:r>
              <a:rPr lang="ar-SA" sz="2400" dirty="0" smtClean="0">
                <a:latin typeface="beIN Normal " pitchFamily="2" charset="-78"/>
                <a:cs typeface="Sultan bold" pitchFamily="2" charset="-78"/>
              </a:rPr>
              <a:t>       وهناك </a:t>
            </a:r>
            <a:r>
              <a:rPr lang="ar-SA" sz="2400" dirty="0">
                <a:latin typeface="beIN Normal " pitchFamily="2" charset="-78"/>
                <a:cs typeface="Sultan bold" pitchFamily="2" charset="-78"/>
              </a:rPr>
              <a:t>من يبكون وهم  يقبلون ورقة عليها  صورة الكعبة </a:t>
            </a: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1"/>
                                          </p:val>
                                        </p:tav>
                                        <p:tav tm="100000">
                                          <p:val>
                                            <p:strVal val="#ppt_x"/>
                                          </p:val>
                                        </p:tav>
                                      </p:tavLst>
                                    </p:anim>
                                    <p:anim calcmode="lin" valueType="num">
                                      <p:cBhvr>
                                        <p:cTn id="9"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عنصر نائب للمحتوى 2"/>
          <p:cNvSpPr txBox="1">
            <a:spLocks/>
          </p:cNvSpPr>
          <p:nvPr/>
        </p:nvSpPr>
        <p:spPr>
          <a:xfrm>
            <a:off x="2411760" y="2143116"/>
            <a:ext cx="3506144" cy="3886200"/>
          </a:xfrm>
          <a:prstGeom prst="rect">
            <a:avLst/>
          </a:prstGeom>
        </p:spPr>
        <p:txBody>
          <a:bodyPr vert="horz" lIns="91440" tIns="45720" rIns="91440" bIns="45720" rtlCol="1">
            <a:normAutofit fontScale="85000" lnSpcReduction="10000"/>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ar-SA" sz="42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beIN Normal " pitchFamily="2" charset="-78"/>
                <a:cs typeface="beIN Normal " pitchFamily="2" charset="-78"/>
              </a:rPr>
              <a:t>قواعد اللعبة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ar-SA" sz="3200" dirty="0">
                <a:latin typeface="beIN Normal " pitchFamily="2" charset="-78"/>
                <a:cs typeface="beIN Normal " pitchFamily="2" charset="-78"/>
              </a:rPr>
              <a:t>-</a:t>
            </a:r>
            <a:r>
              <a:rPr kumimoji="0" lang="ar-SA" sz="3200" b="0" i="0" u="none" strike="noStrike" kern="1200" cap="none" spc="0" normalizeH="0" baseline="0" noProof="0" dirty="0" smtClean="0">
                <a:ln>
                  <a:noFill/>
                </a:ln>
                <a:effectLst/>
                <a:uLnTx/>
                <a:uFillTx/>
                <a:latin typeface="beIN Normal " pitchFamily="2" charset="-78"/>
                <a:cs typeface="beIN Normal " pitchFamily="2" charset="-78"/>
              </a:rPr>
              <a:t>اكتبي اسمك في البطاقة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ar-SA" sz="3200" b="0" i="0" u="none" strike="noStrike" kern="1200" cap="none" spc="0" normalizeH="0" baseline="0" noProof="0" dirty="0" smtClean="0">
                <a:ln>
                  <a:noFill/>
                </a:ln>
                <a:effectLst/>
                <a:uLnTx/>
                <a:uFillTx/>
                <a:latin typeface="beIN Normal " pitchFamily="2" charset="-78"/>
                <a:cs typeface="beIN Normal " pitchFamily="2" charset="-78"/>
              </a:rPr>
              <a:t>-اكتبي صفة بارزة وظاهرة يكتشفها الجمهور تحت اسمك</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ar-SA" sz="3200" b="0" i="0" u="none" strike="noStrike" kern="1200" cap="none" spc="0" normalizeH="0" baseline="0" noProof="0" dirty="0" smtClean="0">
                <a:ln>
                  <a:noFill/>
                </a:ln>
                <a:effectLst/>
                <a:uLnTx/>
                <a:uFillTx/>
                <a:latin typeface="beIN Normal " pitchFamily="2" charset="-78"/>
                <a:cs typeface="beIN Normal " pitchFamily="2" charset="-78"/>
              </a:rPr>
              <a:t>-اطوي البطاقة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ar-SA" sz="3200" b="0" i="0" u="none" strike="noStrike" kern="1200" cap="none" spc="0" normalizeH="0" baseline="0" noProof="0" dirty="0" smtClean="0">
                <a:ln>
                  <a:noFill/>
                </a:ln>
                <a:effectLst/>
                <a:uLnTx/>
                <a:uFillTx/>
                <a:latin typeface="beIN Normal " pitchFamily="2" charset="-78"/>
                <a:cs typeface="beIN Normal " pitchFamily="2" charset="-78"/>
              </a:rPr>
              <a:t>-حاولي اكتشاف الشخصية التي على البطاقة </a:t>
            </a:r>
            <a:endParaRPr kumimoji="0" lang="ar-SA" sz="3200" b="0" i="0" u="none" strike="noStrike" kern="1200" cap="none" spc="0" normalizeH="0" baseline="0" noProof="0" dirty="0">
              <a:ln>
                <a:noFill/>
              </a:ln>
              <a:effectLst/>
              <a:uLnTx/>
              <a:uFillTx/>
              <a:latin typeface="beIN Normal " pitchFamily="2" charset="-78"/>
              <a:cs typeface="beIN Normal " pitchFamily="2" charset="-78"/>
            </a:endParaRPr>
          </a:p>
        </p:txBody>
      </p:sp>
      <p:sp>
        <p:nvSpPr>
          <p:cNvPr id="12" name="عنوان 1"/>
          <p:cNvSpPr txBox="1">
            <a:spLocks/>
          </p:cNvSpPr>
          <p:nvPr/>
        </p:nvSpPr>
        <p:spPr>
          <a:xfrm>
            <a:off x="304339" y="1405764"/>
            <a:ext cx="7720986" cy="533400"/>
          </a:xfrm>
          <a:prstGeom prst="rect">
            <a:avLst/>
          </a:prstGeom>
        </p:spPr>
        <p:txBody>
          <a:bodyPr vert="horz" lIns="91440" tIns="45720" rIns="91440" bIns="45720" rtlCol="1" anchor="ctr">
            <a:normAutofit fontScale="85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normalizeH="0" baseline="0" noProof="0" dirty="0" smtClean="0">
                <a:ln w="1905"/>
                <a:solidFill>
                  <a:srgbClr val="996600"/>
                </a:solidFill>
                <a:effectLst>
                  <a:innerShdw blurRad="69850" dist="43180" dir="5400000">
                    <a:srgbClr val="000000">
                      <a:alpha val="65000"/>
                    </a:srgbClr>
                  </a:innerShdw>
                </a:effectLst>
                <a:uLnTx/>
                <a:uFillTx/>
                <a:latin typeface="+mj-lt"/>
                <a:ea typeface="+mj-ea"/>
                <a:cs typeface="Mohammad Annoktah" pitchFamily="2" charset="-78"/>
              </a:rPr>
              <a:t>لقـــــاء التعـــارف :</a:t>
            </a:r>
            <a:endParaRPr kumimoji="0" lang="ar-SA" sz="4000" b="1" i="0" u="none" strike="noStrike" kern="1200" normalizeH="0" baseline="0" noProof="0" dirty="0">
              <a:ln w="1905"/>
              <a:solidFill>
                <a:srgbClr val="996600"/>
              </a:solidFill>
              <a:effectLst>
                <a:innerShdw blurRad="69850" dist="43180" dir="5400000">
                  <a:srgbClr val="000000">
                    <a:alpha val="65000"/>
                  </a:srgbClr>
                </a:innerShdw>
              </a:effectLst>
              <a:uLnTx/>
              <a:uFillTx/>
              <a:latin typeface="+mj-lt"/>
              <a:ea typeface="+mj-ea"/>
              <a:cs typeface="Mohammad Annoktah" pitchFamily="2" charset="-78"/>
            </a:endParaRPr>
          </a:p>
        </p:txBody>
      </p:sp>
      <p:pic>
        <p:nvPicPr>
          <p:cNvPr id="7" name="صورة 6"/>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20100" y="-149294"/>
            <a:ext cx="1656184" cy="14900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مربع نص 6"/>
          <p:cNvSpPr txBox="1"/>
          <p:nvPr/>
        </p:nvSpPr>
        <p:spPr>
          <a:xfrm>
            <a:off x="827584" y="2397279"/>
            <a:ext cx="6682864" cy="3416320"/>
          </a:xfrm>
          <a:prstGeom prst="rect">
            <a:avLst/>
          </a:prstGeom>
          <a:noFill/>
        </p:spPr>
        <p:txBody>
          <a:bodyPr wrap="square" rtlCol="1">
            <a:spAutoFit/>
          </a:bodyPr>
          <a:lstStyle/>
          <a:p>
            <a:pPr marL="342900" lvl="0" indent="-342900" algn="just">
              <a:buFont typeface="Wingdings" pitchFamily="2" charset="2"/>
              <a:buChar char="v"/>
            </a:pPr>
            <a:r>
              <a:rPr lang="ar-SA" sz="2400" dirty="0" smtClean="0">
                <a:latin typeface="beIN Normal " pitchFamily="2" charset="-78"/>
                <a:cs typeface="Sultan bold" pitchFamily="2" charset="-78"/>
              </a:rPr>
              <a:t>عينك </a:t>
            </a:r>
            <a:r>
              <a:rPr lang="ar-SA" sz="2400" dirty="0">
                <a:latin typeface="beIN Normal " pitchFamily="2" charset="-78"/>
                <a:cs typeface="Sultan bold" pitchFamily="2" charset="-78"/>
              </a:rPr>
              <a:t>تشاهد البيت العتيق  وعين غيرك تتمنى لو </a:t>
            </a:r>
            <a:r>
              <a:rPr lang="ar-SA" sz="2400" dirty="0" smtClean="0">
                <a:latin typeface="beIN Normal " pitchFamily="2" charset="-78"/>
                <a:cs typeface="Sultan bold" pitchFamily="2" charset="-78"/>
              </a:rPr>
              <a:t>شاهدت </a:t>
            </a:r>
            <a:r>
              <a:rPr lang="ar-SA" sz="2400" dirty="0">
                <a:latin typeface="beIN Normal " pitchFamily="2" charset="-78"/>
                <a:cs typeface="Sultan bold" pitchFamily="2" charset="-78"/>
              </a:rPr>
              <a:t>عينك فقط </a:t>
            </a:r>
            <a:endParaRPr lang="en-US" sz="2400" dirty="0">
              <a:latin typeface="beIN Normal " pitchFamily="2" charset="-78"/>
              <a:cs typeface="Sultan bold" pitchFamily="2" charset="-78"/>
            </a:endParaRPr>
          </a:p>
          <a:p>
            <a:pPr marL="342900" lvl="0" indent="-342900" algn="just">
              <a:buFont typeface="Wingdings" pitchFamily="2" charset="2"/>
              <a:buChar char="v"/>
            </a:pPr>
            <a:r>
              <a:rPr lang="ar-SA" sz="2400" dirty="0" smtClean="0">
                <a:latin typeface="beIN Normal " pitchFamily="2" charset="-78"/>
                <a:cs typeface="Sultan bold" pitchFamily="2" charset="-78"/>
              </a:rPr>
              <a:t>تشربين من </a:t>
            </a:r>
            <a:r>
              <a:rPr lang="ar-SA" sz="2400" dirty="0">
                <a:latin typeface="beIN Normal " pitchFamily="2" charset="-78"/>
                <a:cs typeface="Sultan bold" pitchFamily="2" charset="-78"/>
              </a:rPr>
              <a:t>ماء زمزم </a:t>
            </a:r>
            <a:r>
              <a:rPr lang="ar-SA" sz="2400" dirty="0" smtClean="0">
                <a:latin typeface="beIN Normal " pitchFamily="2" charset="-78"/>
                <a:cs typeface="Sultan bold" pitchFamily="2" charset="-78"/>
              </a:rPr>
              <a:t>وتغتسلين </a:t>
            </a:r>
            <a:r>
              <a:rPr lang="ar-SA" sz="2400" dirty="0">
                <a:latin typeface="beIN Normal " pitchFamily="2" charset="-78"/>
                <a:cs typeface="Sultan bold" pitchFamily="2" charset="-78"/>
              </a:rPr>
              <a:t>منه وغيرك يضع منه قطرة فقط في كل شهر على  الماء الذي يشربونه </a:t>
            </a:r>
            <a:endParaRPr lang="en-US" sz="2400" dirty="0">
              <a:latin typeface="beIN Normal " pitchFamily="2" charset="-78"/>
              <a:cs typeface="Sultan bold" pitchFamily="2" charset="-78"/>
            </a:endParaRPr>
          </a:p>
          <a:p>
            <a:pPr marL="342900" indent="-342900" algn="just">
              <a:buFont typeface="Wingdings" pitchFamily="2" charset="2"/>
              <a:buChar char="v"/>
            </a:pPr>
            <a:r>
              <a:rPr lang="ar-SA" sz="2400" dirty="0" smtClean="0">
                <a:latin typeface="beIN Normal " pitchFamily="2" charset="-78"/>
                <a:cs typeface="Sultan bold" pitchFamily="2" charset="-78"/>
              </a:rPr>
              <a:t>نعبر </a:t>
            </a:r>
            <a:r>
              <a:rPr lang="ar-SA" sz="2400" dirty="0">
                <a:latin typeface="beIN Normal " pitchFamily="2" charset="-78"/>
                <a:cs typeface="Sultan bold" pitchFamily="2" charset="-78"/>
              </a:rPr>
              <a:t>عن ذلنا لله وقربنا منه بالطواف والتعلق </a:t>
            </a:r>
            <a:r>
              <a:rPr lang="ar-SA" sz="2400" dirty="0" smtClean="0">
                <a:latin typeface="beIN Normal " pitchFamily="2" charset="-78"/>
                <a:cs typeface="Sultan bold" pitchFamily="2" charset="-78"/>
              </a:rPr>
              <a:t>بالملتزم </a:t>
            </a:r>
            <a:r>
              <a:rPr lang="ar-SA" sz="2400" dirty="0">
                <a:latin typeface="beIN Normal " pitchFamily="2" charset="-78"/>
                <a:cs typeface="Sultan bold" pitchFamily="2" charset="-78"/>
              </a:rPr>
              <a:t>وغيرنا دفعه الشوق نفسه والرغبة نفسها ولكن مع الجهل اتجه إلى أن يتمسح بآثار ا</a:t>
            </a:r>
            <a:r>
              <a:rPr lang="ar-SA" sz="2400" dirty="0" smtClean="0">
                <a:latin typeface="beIN Normal " pitchFamily="2" charset="-78"/>
                <a:cs typeface="Sultan bold" pitchFamily="2" charset="-78"/>
              </a:rPr>
              <a:t>لموتى  .. فمن </a:t>
            </a:r>
            <a:r>
              <a:rPr lang="ar-SA" sz="2400" dirty="0">
                <a:latin typeface="beIN Normal " pitchFamily="2" charset="-78"/>
                <a:cs typeface="Sultan bold" pitchFamily="2" charset="-78"/>
              </a:rPr>
              <a:t>الأوفر حظا ؟</a:t>
            </a:r>
          </a:p>
          <a:p>
            <a:pPr marL="342900" indent="-342900" algn="just">
              <a:buFont typeface="Wingdings" pitchFamily="2" charset="2"/>
              <a:buChar char="v"/>
            </a:pPr>
            <a:r>
              <a:rPr lang="ar-SA" sz="2400" dirty="0" smtClean="0">
                <a:latin typeface="beIN Normal " pitchFamily="2" charset="-78"/>
                <a:cs typeface="Sultan bold" pitchFamily="2" charset="-78"/>
              </a:rPr>
              <a:t>طاعاتك </a:t>
            </a:r>
            <a:r>
              <a:rPr lang="ar-SA" sz="2400" dirty="0">
                <a:latin typeface="beIN Normal " pitchFamily="2" charset="-78"/>
                <a:cs typeface="Sultan bold" pitchFamily="2" charset="-78"/>
              </a:rPr>
              <a:t>وعباداتك وكل عمل صالح تتقربين فيه الى الله يضاعفه الله ويبارك فيه ووجودك في مكة يسهل لك فرصة الاستمتاع بالبيت أكثر من غيرك </a:t>
            </a:r>
          </a:p>
        </p:txBody>
      </p:sp>
      <p:sp>
        <p:nvSpPr>
          <p:cNvPr id="8" name="مستطيل 7"/>
          <p:cNvSpPr/>
          <p:nvPr/>
        </p:nvSpPr>
        <p:spPr>
          <a:xfrm>
            <a:off x="2253084" y="1427421"/>
            <a:ext cx="4022255" cy="1107996"/>
          </a:xfrm>
          <a:prstGeom prst="rect">
            <a:avLst/>
          </a:prstGeom>
        </p:spPr>
        <p:txBody>
          <a:bodyPr wrap="none">
            <a:spAutoFit/>
          </a:bodyPr>
          <a:lstStyle/>
          <a:p>
            <a:pPr algn="ctr" fontAlgn="base">
              <a:spcBef>
                <a:spcPct val="0"/>
              </a:spcBef>
              <a:spcAft>
                <a:spcPct val="0"/>
              </a:spcAft>
              <a:defRPr/>
            </a:pPr>
            <a:r>
              <a:rPr lang="ar-SA"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AlHadari " panose="02000000000000000000" pitchFamily="2" charset="-78"/>
              </a:rPr>
              <a:t>نعمة </a:t>
            </a:r>
            <a:r>
              <a:rPr lang="ar-SA" sz="6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AlHadari " panose="02000000000000000000" pitchFamily="2" charset="-78"/>
              </a:rPr>
              <a:t>السكنى</a:t>
            </a:r>
          </a:p>
        </p:txBody>
      </p:sp>
    </p:spTree>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755576" y="1977227"/>
            <a:ext cx="7286660" cy="954107"/>
          </a:xfrm>
          <a:prstGeom prst="rect">
            <a:avLst/>
          </a:prstGeom>
        </p:spPr>
        <p:txBody>
          <a:bodyPr wrap="square">
            <a:spAutoFit/>
          </a:bodyPr>
          <a:lstStyle/>
          <a:p>
            <a:pPr algn="ctr" defTabSz="940469" fontAlgn="base">
              <a:spcBef>
                <a:spcPct val="0"/>
              </a:spcBef>
              <a:spcAft>
                <a:spcPct val="0"/>
              </a:spcAft>
              <a:defRPr/>
            </a:pPr>
            <a:r>
              <a:rPr lang="ar-SA" altLang="ar-SA" sz="2800" b="1" dirty="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بالتعاون مع المجموعة اذكري العبادات التي تميزت بها مكة وسجلي </a:t>
            </a:r>
            <a:r>
              <a:rPr lang="ar-SA" altLang="ar-SA" sz="2800" b="1" dirty="0" smtClean="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أجورها </a:t>
            </a:r>
            <a:r>
              <a:rPr lang="ar-SA" altLang="ar-SA" sz="2800" b="1" dirty="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في الجدول التالي:</a:t>
            </a:r>
          </a:p>
        </p:txBody>
      </p:sp>
      <p:sp>
        <p:nvSpPr>
          <p:cNvPr id="7" name="مستطيل 6"/>
          <p:cNvSpPr/>
          <p:nvPr/>
        </p:nvSpPr>
        <p:spPr>
          <a:xfrm>
            <a:off x="6858016" y="500042"/>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graphicFrame>
        <p:nvGraphicFramePr>
          <p:cNvPr id="8" name="جدول 7"/>
          <p:cNvGraphicFramePr>
            <a:graphicFrameLocks noGrp="1"/>
          </p:cNvGraphicFramePr>
          <p:nvPr>
            <p:extLst>
              <p:ext uri="{D42A27DB-BD31-4B8C-83A1-F6EECF244321}">
                <p14:modId xmlns:p14="http://schemas.microsoft.com/office/powerpoint/2010/main" val="2576174506"/>
              </p:ext>
            </p:extLst>
          </p:nvPr>
        </p:nvGraphicFramePr>
        <p:xfrm>
          <a:off x="1259632" y="3068960"/>
          <a:ext cx="6053065" cy="2919296"/>
        </p:xfrm>
        <a:graphic>
          <a:graphicData uri="http://schemas.openxmlformats.org/drawingml/2006/table">
            <a:tbl>
              <a:tblPr rtl="1" firstRow="1" bandRow="1">
                <a:tableStyleId>{616DA210-FB5B-4158-B5E0-FEB733F419BA}</a:tableStyleId>
              </a:tblPr>
              <a:tblGrid>
                <a:gridCol w="2396250"/>
                <a:gridCol w="3656815"/>
              </a:tblGrid>
              <a:tr h="870676">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marL="0" marR="0" lvl="0" indent="0" algn="ctr" defTabSz="1234170" rtl="1" eaLnBrk="1" fontAlgn="auto" latinLnBrk="0" hangingPunct="1">
                        <a:lnSpc>
                          <a:spcPct val="100000"/>
                        </a:lnSpc>
                        <a:spcBef>
                          <a:spcPts val="0"/>
                        </a:spcBef>
                        <a:spcAft>
                          <a:spcPts val="0"/>
                        </a:spcAft>
                        <a:buClrTx/>
                        <a:buSzTx/>
                        <a:buFontTx/>
                        <a:buNone/>
                        <a:tabLst/>
                        <a:defRPr/>
                      </a:pPr>
                      <a:r>
                        <a:rPr lang="ar-SA" sz="2700" dirty="0" smtClean="0"/>
                        <a:t>اسم </a:t>
                      </a:r>
                      <a:r>
                        <a:rPr lang="ar-SA" sz="2700" b="1" dirty="0" smtClean="0"/>
                        <a:t>العبادة</a:t>
                      </a:r>
                      <a:r>
                        <a:rPr lang="ar-SA" sz="2700" baseline="0" dirty="0" smtClean="0"/>
                        <a:t> </a:t>
                      </a:r>
                      <a:endParaRPr lang="ar-SA" sz="2700" dirty="0">
                        <a:solidFill>
                          <a:schemeClr val="tx1"/>
                        </a:solidFill>
                      </a:endParaRPr>
                    </a:p>
                  </a:txBody>
                  <a:tcPr marL="69672" marR="69672" marT="34830" marB="34830" anchor="ctr"/>
                </a:tc>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algn="ctr" rtl="1"/>
                      <a:r>
                        <a:rPr lang="ar-SA" sz="2700" dirty="0" smtClean="0"/>
                        <a:t>فضلــــــــــها</a:t>
                      </a:r>
                      <a:endParaRPr lang="ar-SA" sz="2700" dirty="0">
                        <a:solidFill>
                          <a:schemeClr val="tx1"/>
                        </a:solidFill>
                      </a:endParaRPr>
                    </a:p>
                  </a:txBody>
                  <a:tcPr marL="69672" marR="69672" marT="34830" marB="34830" anchor="ctr"/>
                </a:tc>
              </a:tr>
              <a:tr h="512155">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algn="ctr" rtl="1"/>
                      <a:endParaRPr kumimoji="0" lang="ar-SA" sz="1800" u="none" strike="noStrike" kern="1200" cap="none" normalizeH="0" baseline="0" dirty="0">
                        <a:ln>
                          <a:noFill/>
                        </a:ln>
                        <a:solidFill>
                          <a:schemeClr val="accent6">
                            <a:lumMod val="40000"/>
                            <a:lumOff val="60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rtl="1"/>
                      <a:endParaRPr kumimoji="0" lang="ar-SA" sz="1800" u="none" strike="noStrike" kern="1200" cap="none" normalizeH="0" baseline="0" dirty="0">
                        <a:ln>
                          <a:noFill/>
                        </a:ln>
                        <a:solidFill>
                          <a:schemeClr val="bg1">
                            <a:lumMod val="85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r>
              <a:tr h="512155">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algn="ctr" rtl="1"/>
                      <a:endParaRPr kumimoji="0" lang="ar-SA" sz="1800" u="none" strike="noStrike" kern="1200" cap="none" normalizeH="0" baseline="0" dirty="0">
                        <a:ln>
                          <a:noFill/>
                        </a:ln>
                        <a:solidFill>
                          <a:schemeClr val="accent6">
                            <a:lumMod val="40000"/>
                            <a:lumOff val="60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rtl="1"/>
                      <a:endParaRPr kumimoji="0" lang="ar-SA" sz="1800" u="none" strike="noStrike" kern="1200" cap="none" normalizeH="0" baseline="0" dirty="0">
                        <a:ln>
                          <a:noFill/>
                        </a:ln>
                        <a:solidFill>
                          <a:schemeClr val="bg1">
                            <a:lumMod val="85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r>
              <a:tr h="512155">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algn="ctr" rtl="1"/>
                      <a:endParaRPr kumimoji="0" lang="ar-SA" sz="1800" u="none" strike="noStrike" kern="1200" cap="none" normalizeH="0" baseline="0" dirty="0">
                        <a:ln>
                          <a:noFill/>
                        </a:ln>
                        <a:solidFill>
                          <a:schemeClr val="accent6">
                            <a:lumMod val="40000"/>
                            <a:lumOff val="60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rtl="1"/>
                      <a:endParaRPr kumimoji="0" lang="ar-SA" sz="1800" u="none" strike="noStrike" kern="1200" cap="none" normalizeH="0" baseline="0" dirty="0">
                        <a:ln>
                          <a:noFill/>
                        </a:ln>
                        <a:solidFill>
                          <a:schemeClr val="bg1">
                            <a:lumMod val="85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r>
              <a:tr h="512155">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algn="ctr" rtl="1"/>
                      <a:r>
                        <a:rPr kumimoji="0" lang="ar-SA" sz="1800" u="none" strike="noStrike" kern="1200" cap="none" normalizeH="0" baseline="0" dirty="0" smtClean="0">
                          <a:ln>
                            <a:noFill/>
                          </a:ln>
                          <a:solidFill>
                            <a:schemeClr val="accent6">
                              <a:lumMod val="40000"/>
                              <a:lumOff val="60000"/>
                            </a:schemeClr>
                          </a:solidFill>
                          <a:effectLst/>
                          <a:latin typeface="Shorooq_N1" panose="02000000000000000000" pitchFamily="2" charset="-78"/>
                          <a:ea typeface="+mn-ea"/>
                          <a:cs typeface="Shorooq_N1" panose="02000000000000000000" pitchFamily="2" charset="-78"/>
                        </a:rPr>
                        <a:t> </a:t>
                      </a:r>
                      <a:endParaRPr kumimoji="0" lang="ar-SA" sz="1800" u="none" strike="noStrike" kern="1200" cap="none" normalizeH="0" baseline="0" dirty="0">
                        <a:ln>
                          <a:noFill/>
                        </a:ln>
                        <a:solidFill>
                          <a:schemeClr val="accent6">
                            <a:lumMod val="40000"/>
                            <a:lumOff val="60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c>
                  <a:txBody>
                    <a:bodyPr/>
                    <a:lstStyle>
                      <a:defPPr>
                        <a:defRPr lang="ar-SA"/>
                      </a:defPPr>
                      <a:lvl1pPr marL="0" algn="r" defTabSz="1234170" rtl="1" eaLnBrk="1" latinLnBrk="0" hangingPunct="1">
                        <a:defRPr sz="2400" kern="1200">
                          <a:solidFill>
                            <a:schemeClr val="tx1"/>
                          </a:solidFill>
                          <a:latin typeface="Arial"/>
                          <a:cs typeface="Arial"/>
                        </a:defRPr>
                      </a:lvl1pPr>
                      <a:lvl2pPr marL="617085" algn="r" defTabSz="1234170" rtl="1" eaLnBrk="1" latinLnBrk="0" hangingPunct="1">
                        <a:defRPr sz="2400" kern="1200">
                          <a:solidFill>
                            <a:schemeClr val="tx1"/>
                          </a:solidFill>
                          <a:latin typeface="Arial"/>
                          <a:cs typeface="Arial"/>
                        </a:defRPr>
                      </a:lvl2pPr>
                      <a:lvl3pPr marL="1234170" algn="r" defTabSz="1234170" rtl="1" eaLnBrk="1" latinLnBrk="0" hangingPunct="1">
                        <a:defRPr sz="2400" kern="1200">
                          <a:solidFill>
                            <a:schemeClr val="tx1"/>
                          </a:solidFill>
                          <a:latin typeface="Arial"/>
                          <a:cs typeface="Arial"/>
                        </a:defRPr>
                      </a:lvl3pPr>
                      <a:lvl4pPr marL="1851254" algn="r" defTabSz="1234170" rtl="1" eaLnBrk="1" latinLnBrk="0" hangingPunct="1">
                        <a:defRPr sz="2400" kern="1200">
                          <a:solidFill>
                            <a:schemeClr val="tx1"/>
                          </a:solidFill>
                          <a:latin typeface="Arial"/>
                          <a:cs typeface="Arial"/>
                        </a:defRPr>
                      </a:lvl4pPr>
                      <a:lvl5pPr marL="2468339" algn="r" defTabSz="1234170" rtl="1" eaLnBrk="1" latinLnBrk="0" hangingPunct="1">
                        <a:defRPr sz="2400" kern="1200">
                          <a:solidFill>
                            <a:schemeClr val="tx1"/>
                          </a:solidFill>
                          <a:latin typeface="Arial"/>
                          <a:cs typeface="Arial"/>
                        </a:defRPr>
                      </a:lvl5pPr>
                      <a:lvl6pPr marL="3085421" algn="r" defTabSz="1234170" rtl="1" eaLnBrk="1" latinLnBrk="0" hangingPunct="1">
                        <a:defRPr sz="2400" kern="1200">
                          <a:solidFill>
                            <a:schemeClr val="tx1"/>
                          </a:solidFill>
                          <a:latin typeface="Arial"/>
                          <a:cs typeface="Arial"/>
                        </a:defRPr>
                      </a:lvl6pPr>
                      <a:lvl7pPr marL="3702505" algn="r" defTabSz="1234170" rtl="1" eaLnBrk="1" latinLnBrk="0" hangingPunct="1">
                        <a:defRPr sz="2400" kern="1200">
                          <a:solidFill>
                            <a:schemeClr val="tx1"/>
                          </a:solidFill>
                          <a:latin typeface="Arial"/>
                          <a:cs typeface="Arial"/>
                        </a:defRPr>
                      </a:lvl7pPr>
                      <a:lvl8pPr marL="4319590" algn="r" defTabSz="1234170" rtl="1" eaLnBrk="1" latinLnBrk="0" hangingPunct="1">
                        <a:defRPr sz="2400" kern="1200">
                          <a:solidFill>
                            <a:schemeClr val="tx1"/>
                          </a:solidFill>
                          <a:latin typeface="Arial"/>
                          <a:cs typeface="Arial"/>
                        </a:defRPr>
                      </a:lvl8pPr>
                      <a:lvl9pPr marL="4936675" algn="r" defTabSz="1234170" rtl="1" eaLnBrk="1" latinLnBrk="0" hangingPunct="1">
                        <a:defRPr sz="2400" kern="1200">
                          <a:solidFill>
                            <a:schemeClr val="tx1"/>
                          </a:solidFill>
                          <a:latin typeface="Arial"/>
                          <a:cs typeface="Arial"/>
                        </a:defRPr>
                      </a:lvl9pPr>
                    </a:lstStyle>
                    <a:p>
                      <a:pPr rtl="1"/>
                      <a:endParaRPr kumimoji="0" lang="ar-SA" sz="1800" u="none" strike="noStrike" kern="1200" cap="none" normalizeH="0" baseline="0" dirty="0">
                        <a:ln>
                          <a:noFill/>
                        </a:ln>
                        <a:solidFill>
                          <a:schemeClr val="bg1">
                            <a:lumMod val="85000"/>
                          </a:schemeClr>
                        </a:solidFill>
                        <a:effectLst/>
                        <a:latin typeface="Shorooq_N1" panose="02000000000000000000" pitchFamily="2" charset="-78"/>
                        <a:ea typeface="+mn-ea"/>
                        <a:cs typeface="Shorooq_N1" panose="02000000000000000000" pitchFamily="2" charset="-78"/>
                      </a:endParaRPr>
                    </a:p>
                  </a:txBody>
                  <a:tcPr marL="69672" marR="69672" marT="34830" marB="34830" anchor="ctr"/>
                </a:tc>
              </a:tr>
            </a:tbl>
          </a:graphicData>
        </a:graphic>
      </p:graphicFrame>
      <p:sp>
        <p:nvSpPr>
          <p:cNvPr id="6" name="مربع نص 5"/>
          <p:cNvSpPr txBox="1"/>
          <p:nvPr/>
        </p:nvSpPr>
        <p:spPr>
          <a:xfrm>
            <a:off x="5345848" y="3951054"/>
            <a:ext cx="1512168" cy="2862322"/>
          </a:xfrm>
          <a:prstGeom prst="rect">
            <a:avLst/>
          </a:prstGeom>
          <a:noFill/>
        </p:spPr>
        <p:txBody>
          <a:bodyPr wrap="square" rtlCol="0">
            <a:spAutoFit/>
          </a:bodyPr>
          <a:lstStyle/>
          <a:p>
            <a:pPr algn="ctr"/>
            <a:r>
              <a:rPr lang="ar-SA" dirty="0" smtClean="0">
                <a:solidFill>
                  <a:schemeClr val="accent6">
                    <a:lumMod val="40000"/>
                    <a:lumOff val="60000"/>
                  </a:schemeClr>
                </a:solidFill>
                <a:latin typeface="Shorooq_N1" panose="02000000000000000000" pitchFamily="2" charset="-78"/>
                <a:cs typeface="Shorooq_N1" panose="02000000000000000000" pitchFamily="2" charset="-78"/>
              </a:rPr>
              <a:t>الطواف</a:t>
            </a:r>
          </a:p>
          <a:p>
            <a:pPr algn="ctr"/>
            <a:endParaRPr lang="ar-SA" dirty="0">
              <a:solidFill>
                <a:schemeClr val="accent6">
                  <a:lumMod val="40000"/>
                  <a:lumOff val="60000"/>
                </a:schemeClr>
              </a:solidFill>
              <a:latin typeface="Shorooq_N1" panose="02000000000000000000" pitchFamily="2" charset="-78"/>
              <a:cs typeface="Shorooq_N1" panose="02000000000000000000" pitchFamily="2" charset="-78"/>
            </a:endParaRPr>
          </a:p>
          <a:p>
            <a:pPr algn="ctr"/>
            <a:r>
              <a:rPr lang="ar-SA" dirty="0">
                <a:solidFill>
                  <a:schemeClr val="accent6">
                    <a:lumMod val="40000"/>
                    <a:lumOff val="60000"/>
                  </a:schemeClr>
                </a:solidFill>
                <a:latin typeface="Shorooq_N1" panose="02000000000000000000" pitchFamily="2" charset="-78"/>
                <a:cs typeface="Shorooq_N1" panose="02000000000000000000" pitchFamily="2" charset="-78"/>
              </a:rPr>
              <a:t>الصلاة في </a:t>
            </a:r>
            <a:r>
              <a:rPr lang="ar-SA" dirty="0" smtClean="0">
                <a:solidFill>
                  <a:schemeClr val="accent6">
                    <a:lumMod val="40000"/>
                    <a:lumOff val="60000"/>
                  </a:schemeClr>
                </a:solidFill>
                <a:latin typeface="Shorooq_N1" panose="02000000000000000000" pitchFamily="2" charset="-78"/>
                <a:cs typeface="Shorooq_N1" panose="02000000000000000000" pitchFamily="2" charset="-78"/>
              </a:rPr>
              <a:t>الحرم</a:t>
            </a:r>
          </a:p>
          <a:p>
            <a:pPr algn="ctr"/>
            <a:endParaRPr lang="ar-SA" dirty="0">
              <a:solidFill>
                <a:schemeClr val="accent6">
                  <a:lumMod val="40000"/>
                  <a:lumOff val="60000"/>
                </a:schemeClr>
              </a:solidFill>
              <a:latin typeface="Shorooq_N1" panose="02000000000000000000" pitchFamily="2" charset="-78"/>
              <a:cs typeface="Shorooq_N1" panose="02000000000000000000" pitchFamily="2" charset="-78"/>
            </a:endParaRPr>
          </a:p>
          <a:p>
            <a:pPr algn="ctr"/>
            <a:r>
              <a:rPr lang="ar-SA" dirty="0">
                <a:solidFill>
                  <a:schemeClr val="accent6">
                    <a:lumMod val="40000"/>
                    <a:lumOff val="60000"/>
                  </a:schemeClr>
                </a:solidFill>
                <a:latin typeface="Shorooq_N1" panose="02000000000000000000" pitchFamily="2" charset="-78"/>
                <a:cs typeface="Shorooq_N1" panose="02000000000000000000" pitchFamily="2" charset="-78"/>
              </a:rPr>
              <a:t>الحج </a:t>
            </a:r>
            <a:r>
              <a:rPr lang="ar-SA" dirty="0" smtClean="0">
                <a:solidFill>
                  <a:schemeClr val="accent6">
                    <a:lumMod val="40000"/>
                    <a:lumOff val="60000"/>
                  </a:schemeClr>
                </a:solidFill>
                <a:latin typeface="Shorooq_N1" panose="02000000000000000000" pitchFamily="2" charset="-78"/>
                <a:cs typeface="Shorooq_N1" panose="02000000000000000000" pitchFamily="2" charset="-78"/>
              </a:rPr>
              <a:t>والعمرة</a:t>
            </a:r>
          </a:p>
          <a:p>
            <a:pPr algn="ctr"/>
            <a:endParaRPr lang="ar-SA" dirty="0">
              <a:solidFill>
                <a:schemeClr val="accent6">
                  <a:lumMod val="40000"/>
                  <a:lumOff val="60000"/>
                </a:schemeClr>
              </a:solidFill>
              <a:latin typeface="Shorooq_N1" panose="02000000000000000000" pitchFamily="2" charset="-78"/>
              <a:cs typeface="Shorooq_N1" panose="02000000000000000000" pitchFamily="2" charset="-78"/>
            </a:endParaRPr>
          </a:p>
          <a:p>
            <a:pPr algn="ctr"/>
            <a:r>
              <a:rPr lang="ar-SA" dirty="0">
                <a:solidFill>
                  <a:schemeClr val="accent6">
                    <a:lumMod val="40000"/>
                    <a:lumOff val="60000"/>
                  </a:schemeClr>
                </a:solidFill>
                <a:latin typeface="Shorooq_N1" panose="02000000000000000000" pitchFamily="2" charset="-78"/>
                <a:cs typeface="Shorooq_N1" panose="02000000000000000000" pitchFamily="2" charset="-78"/>
              </a:rPr>
              <a:t>الهدي </a:t>
            </a:r>
            <a:r>
              <a:rPr lang="ar-SA" dirty="0" smtClean="0">
                <a:solidFill>
                  <a:schemeClr val="accent6">
                    <a:lumMod val="40000"/>
                    <a:lumOff val="60000"/>
                  </a:schemeClr>
                </a:solidFill>
                <a:latin typeface="Shorooq_N1" panose="02000000000000000000" pitchFamily="2" charset="-78"/>
                <a:cs typeface="Shorooq_N1" panose="02000000000000000000" pitchFamily="2" charset="-78"/>
              </a:rPr>
              <a:t> </a:t>
            </a:r>
            <a:endParaRPr lang="ar-SA" dirty="0">
              <a:solidFill>
                <a:schemeClr val="accent6">
                  <a:lumMod val="40000"/>
                  <a:lumOff val="60000"/>
                </a:schemeClr>
              </a:solidFill>
              <a:latin typeface="Shorooq_N1" panose="02000000000000000000" pitchFamily="2" charset="-78"/>
              <a:cs typeface="Shorooq_N1" panose="02000000000000000000" pitchFamily="2" charset="-78"/>
            </a:endParaRPr>
          </a:p>
          <a:p>
            <a:pPr algn="ctr"/>
            <a:endParaRPr lang="ar-SA" dirty="0">
              <a:solidFill>
                <a:schemeClr val="accent6">
                  <a:lumMod val="40000"/>
                  <a:lumOff val="60000"/>
                </a:schemeClr>
              </a:solidFill>
              <a:latin typeface="Shorooq_N1" panose="02000000000000000000" pitchFamily="2" charset="-78"/>
              <a:cs typeface="Shorooq_N1" panose="02000000000000000000" pitchFamily="2" charset="-78"/>
            </a:endParaRPr>
          </a:p>
          <a:p>
            <a:pPr algn="ctr"/>
            <a:endParaRPr lang="ar-SA" dirty="0" smtClean="0">
              <a:solidFill>
                <a:schemeClr val="accent6">
                  <a:lumMod val="40000"/>
                  <a:lumOff val="60000"/>
                </a:schemeClr>
              </a:solidFill>
              <a:latin typeface="Shorooq_N1" panose="02000000000000000000" pitchFamily="2" charset="-78"/>
              <a:cs typeface="Shorooq_N1" panose="02000000000000000000" pitchFamily="2" charset="-78"/>
            </a:endParaRPr>
          </a:p>
          <a:p>
            <a:pPr algn="ctr"/>
            <a:endParaRPr lang="en-US" dirty="0"/>
          </a:p>
        </p:txBody>
      </p:sp>
      <p:sp>
        <p:nvSpPr>
          <p:cNvPr id="9" name="مربع نص 8"/>
          <p:cNvSpPr txBox="1"/>
          <p:nvPr/>
        </p:nvSpPr>
        <p:spPr>
          <a:xfrm>
            <a:off x="827584" y="3933056"/>
            <a:ext cx="4104456" cy="3385542"/>
          </a:xfrm>
          <a:prstGeom prst="rect">
            <a:avLst/>
          </a:prstGeom>
          <a:noFill/>
        </p:spPr>
        <p:txBody>
          <a:bodyPr wrap="square" rtlCol="0">
            <a:spAutoFit/>
          </a:bodyPr>
          <a:lstStyle/>
          <a:p>
            <a:r>
              <a:rPr lang="ar-SA" sz="1400" dirty="0" smtClean="0">
                <a:solidFill>
                  <a:schemeClr val="bg1">
                    <a:lumMod val="85000"/>
                  </a:schemeClr>
                </a:solidFill>
                <a:latin typeface="Shorooq_N1" panose="02000000000000000000" pitchFamily="2" charset="-78"/>
                <a:cs typeface="Shorooq_N1" panose="02000000000000000000" pitchFamily="2" charset="-78"/>
              </a:rPr>
              <a:t>عتق </a:t>
            </a:r>
            <a:r>
              <a:rPr lang="ar-SA" sz="1400" dirty="0">
                <a:solidFill>
                  <a:schemeClr val="bg1">
                    <a:lumMod val="85000"/>
                  </a:schemeClr>
                </a:solidFill>
                <a:latin typeface="Shorooq_N1" panose="02000000000000000000" pitchFamily="2" charset="-78"/>
                <a:cs typeface="Shorooq_N1" panose="02000000000000000000" pitchFamily="2" charset="-78"/>
              </a:rPr>
              <a:t>رقبة وكلما ر</a:t>
            </a:r>
            <a:r>
              <a:rPr lang="ar-SA" sz="1400" dirty="0" smtClean="0">
                <a:solidFill>
                  <a:schemeClr val="bg1">
                    <a:lumMod val="85000"/>
                  </a:schemeClr>
                </a:solidFill>
                <a:latin typeface="Shorooq_N1" panose="02000000000000000000" pitchFamily="2" charset="-78"/>
                <a:cs typeface="Shorooq_N1" panose="02000000000000000000" pitchFamily="2" charset="-78"/>
              </a:rPr>
              <a:t>فع </a:t>
            </a:r>
            <a:r>
              <a:rPr lang="ar-SA" sz="1400" dirty="0">
                <a:solidFill>
                  <a:schemeClr val="bg1">
                    <a:lumMod val="85000"/>
                  </a:schemeClr>
                </a:solidFill>
                <a:latin typeface="Shorooq_N1" panose="02000000000000000000" pitchFamily="2" charset="-78"/>
                <a:cs typeface="Shorooq_N1" panose="02000000000000000000" pitchFamily="2" charset="-78"/>
              </a:rPr>
              <a:t>قدم كان له بها حسنة وكلما وضع قدم </a:t>
            </a:r>
            <a:endParaRPr lang="ar-SA" sz="1400" dirty="0" smtClean="0">
              <a:solidFill>
                <a:schemeClr val="bg1">
                  <a:lumMod val="85000"/>
                </a:schemeClr>
              </a:solidFill>
              <a:latin typeface="Shorooq_N1" panose="02000000000000000000" pitchFamily="2" charset="-78"/>
              <a:cs typeface="Shorooq_N1" panose="02000000000000000000" pitchFamily="2" charset="-78"/>
            </a:endParaRPr>
          </a:p>
          <a:p>
            <a:r>
              <a:rPr lang="ar-SA" sz="1400" dirty="0" smtClean="0">
                <a:solidFill>
                  <a:schemeClr val="bg1">
                    <a:lumMod val="85000"/>
                  </a:schemeClr>
                </a:solidFill>
                <a:latin typeface="Shorooq_N1" panose="02000000000000000000" pitchFamily="2" charset="-78"/>
                <a:cs typeface="Shorooq_N1" panose="02000000000000000000" pitchFamily="2" charset="-78"/>
              </a:rPr>
              <a:t>كانت تحط </a:t>
            </a:r>
            <a:r>
              <a:rPr lang="ar-SA" sz="1400" dirty="0">
                <a:solidFill>
                  <a:schemeClr val="bg1">
                    <a:lumMod val="85000"/>
                  </a:schemeClr>
                </a:solidFill>
                <a:latin typeface="Shorooq_N1" panose="02000000000000000000" pitchFamily="2" charset="-78"/>
                <a:cs typeface="Shorooq_N1" panose="02000000000000000000" pitchFamily="2" charset="-78"/>
              </a:rPr>
              <a:t>عنه </a:t>
            </a:r>
            <a:r>
              <a:rPr lang="ar-SA" sz="1400" dirty="0" smtClean="0">
                <a:solidFill>
                  <a:schemeClr val="bg1">
                    <a:lumMod val="85000"/>
                  </a:schemeClr>
                </a:solidFill>
                <a:latin typeface="Shorooq_N1" panose="02000000000000000000" pitchFamily="2" charset="-78"/>
                <a:cs typeface="Shorooq_N1" panose="02000000000000000000" pitchFamily="2" charset="-78"/>
              </a:rPr>
              <a:t>خطيئة</a:t>
            </a:r>
          </a:p>
          <a:p>
            <a:endParaRPr lang="ar-SA" sz="1600" dirty="0">
              <a:solidFill>
                <a:schemeClr val="bg1">
                  <a:lumMod val="85000"/>
                </a:schemeClr>
              </a:solidFill>
              <a:latin typeface="Shorooq_N1" panose="02000000000000000000" pitchFamily="2" charset="-78"/>
              <a:cs typeface="Shorooq_N1" panose="02000000000000000000" pitchFamily="2" charset="-78"/>
            </a:endParaRPr>
          </a:p>
          <a:p>
            <a:r>
              <a:rPr lang="ar-SA" sz="1600" dirty="0">
                <a:solidFill>
                  <a:schemeClr val="bg1">
                    <a:lumMod val="85000"/>
                  </a:schemeClr>
                </a:solidFill>
                <a:latin typeface="Shorooq_N1" panose="02000000000000000000" pitchFamily="2" charset="-78"/>
                <a:cs typeface="Shorooq_N1" panose="02000000000000000000" pitchFamily="2" charset="-78"/>
              </a:rPr>
              <a:t>تضاعف الى مئة ألف صلاة </a:t>
            </a:r>
          </a:p>
          <a:p>
            <a:endParaRPr lang="ar-SA" sz="1600" dirty="0" smtClean="0">
              <a:solidFill>
                <a:schemeClr val="bg1">
                  <a:lumMod val="85000"/>
                </a:schemeClr>
              </a:solidFill>
              <a:latin typeface="Shorooq_N1" panose="02000000000000000000" pitchFamily="2" charset="-78"/>
              <a:cs typeface="Shorooq_N1" panose="02000000000000000000" pitchFamily="2" charset="-78"/>
            </a:endParaRPr>
          </a:p>
          <a:p>
            <a:r>
              <a:rPr lang="ar-SA" sz="1600" dirty="0">
                <a:solidFill>
                  <a:schemeClr val="bg1">
                    <a:lumMod val="85000"/>
                  </a:schemeClr>
                </a:solidFill>
                <a:latin typeface="Shorooq_N1" panose="02000000000000000000" pitchFamily="2" charset="-78"/>
                <a:cs typeface="Shorooq_N1" panose="02000000000000000000" pitchFamily="2" charset="-78"/>
              </a:rPr>
              <a:t>كفارة لما بينهما وأجر الحج رجع من ذنوبه كيوم ولدته أمه </a:t>
            </a:r>
            <a:endParaRPr lang="ar-SA" sz="1600" dirty="0" smtClean="0">
              <a:solidFill>
                <a:schemeClr val="bg1">
                  <a:lumMod val="85000"/>
                </a:schemeClr>
              </a:solidFill>
              <a:latin typeface="Shorooq_N1" panose="02000000000000000000" pitchFamily="2" charset="-78"/>
              <a:cs typeface="Shorooq_N1" panose="02000000000000000000" pitchFamily="2" charset="-78"/>
            </a:endParaRPr>
          </a:p>
          <a:p>
            <a:endParaRPr lang="ar-SA" sz="1600" dirty="0">
              <a:solidFill>
                <a:schemeClr val="bg1">
                  <a:lumMod val="85000"/>
                </a:schemeClr>
              </a:solidFill>
              <a:latin typeface="Shorooq_N1" panose="02000000000000000000" pitchFamily="2" charset="-78"/>
              <a:cs typeface="Shorooq_N1" panose="02000000000000000000" pitchFamily="2" charset="-78"/>
            </a:endParaRPr>
          </a:p>
          <a:p>
            <a:r>
              <a:rPr lang="ar-SA" sz="1600" dirty="0">
                <a:solidFill>
                  <a:schemeClr val="bg1">
                    <a:lumMod val="85000"/>
                  </a:schemeClr>
                </a:solidFill>
                <a:latin typeface="Shorooq_N1" panose="02000000000000000000" pitchFamily="2" charset="-78"/>
                <a:cs typeface="Shorooq_N1" panose="02000000000000000000" pitchFamily="2" charset="-78"/>
              </a:rPr>
              <a:t>من تعظيم البيت الحرام</a:t>
            </a:r>
          </a:p>
          <a:p>
            <a:endParaRPr lang="ar-SA" dirty="0">
              <a:solidFill>
                <a:schemeClr val="bg1">
                  <a:lumMod val="85000"/>
                </a:schemeClr>
              </a:solidFill>
              <a:latin typeface="Shorooq_N1" panose="02000000000000000000" pitchFamily="2" charset="-78"/>
              <a:cs typeface="Shorooq_N1" panose="02000000000000000000" pitchFamily="2" charset="-78"/>
            </a:endParaRPr>
          </a:p>
          <a:p>
            <a:endParaRPr lang="ar-SA" dirty="0" smtClean="0">
              <a:solidFill>
                <a:schemeClr val="bg1">
                  <a:lumMod val="85000"/>
                </a:schemeClr>
              </a:solidFill>
              <a:latin typeface="Shorooq_N1" panose="02000000000000000000" pitchFamily="2" charset="-78"/>
              <a:cs typeface="Shorooq_N1" panose="02000000000000000000" pitchFamily="2" charset="-78"/>
            </a:endParaRPr>
          </a:p>
          <a:p>
            <a:endParaRPr lang="ar-SA" dirty="0" smtClean="0">
              <a:solidFill>
                <a:schemeClr val="bg1">
                  <a:lumMod val="85000"/>
                </a:schemeClr>
              </a:solidFill>
              <a:latin typeface="Shorooq_N1" panose="02000000000000000000" pitchFamily="2" charset="-78"/>
              <a:cs typeface="Shorooq_N1" panose="02000000000000000000" pitchFamily="2" charset="-78"/>
            </a:endParaRPr>
          </a:p>
          <a:p>
            <a:endParaRPr lang="ar-SA" dirty="0">
              <a:solidFill>
                <a:schemeClr val="bg1">
                  <a:lumMod val="85000"/>
                </a:schemeClr>
              </a:solidFill>
              <a:latin typeface="Shorooq_N1" panose="02000000000000000000" pitchFamily="2" charset="-78"/>
              <a:cs typeface="Shorooq_N1" panose="02000000000000000000" pitchFamily="2" charset="-78"/>
            </a:endParaRP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barn(inVertical)">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barn(inVertical)">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Effect transition="in" filter="fade">
                                      <p:cBhvr>
                                        <p:cTn id="30" dur="500"/>
                                        <p:tgtEl>
                                          <p:spTgt spid="9">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Effect transition="in" filter="fade">
                                      <p:cBhvr>
                                        <p:cTn id="35" dur="500"/>
                                        <p:tgtEl>
                                          <p:spTgt spid="9">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9">
                                            <p:txEl>
                                              <p:pRg st="5" end="5"/>
                                            </p:txEl>
                                          </p:spTgt>
                                        </p:tgtEl>
                                        <p:attrNameLst>
                                          <p:attrName>style.visibility</p:attrName>
                                        </p:attrNameLst>
                                      </p:cBhvr>
                                      <p:to>
                                        <p:strVal val="visible"/>
                                      </p:to>
                                    </p:set>
                                    <p:animEffect transition="in" filter="fade">
                                      <p:cBhvr>
                                        <p:cTn id="40" dur="500"/>
                                        <p:tgtEl>
                                          <p:spTgt spid="9">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9">
                                            <p:txEl>
                                              <p:pRg st="7" end="7"/>
                                            </p:txEl>
                                          </p:spTgt>
                                        </p:tgtEl>
                                        <p:attrNameLst>
                                          <p:attrName>style.visibility</p:attrName>
                                        </p:attrNameLst>
                                      </p:cBhvr>
                                      <p:to>
                                        <p:strVal val="visible"/>
                                      </p:to>
                                    </p:set>
                                    <p:animEffect transition="in" filter="fade">
                                      <p:cBhvr>
                                        <p:cTn id="45"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771800" y="1217669"/>
            <a:ext cx="5115503" cy="707886"/>
          </a:xfrm>
          <a:prstGeom prst="rect">
            <a:avLst/>
          </a:prstGeom>
        </p:spPr>
        <p:txBody>
          <a:bodyPr wrap="none">
            <a:spAutoFit/>
          </a:bodyPr>
          <a:lstStyle/>
          <a:p>
            <a:pPr algn="ctr" fontAlgn="base">
              <a:spcBef>
                <a:spcPct val="0"/>
              </a:spcBef>
              <a:spcAft>
                <a:spcPct val="0"/>
              </a:spcAft>
              <a:defRPr/>
            </a:pPr>
            <a:r>
              <a:rPr lang="ar-SA" sz="4000" b="1" dirty="0" smtClean="0">
                <a:ln w="1905"/>
                <a:solidFill>
                  <a:srgbClr val="B47800"/>
                </a:solidFill>
                <a:effectLst>
                  <a:innerShdw blurRad="69850" dist="43180" dir="5400000">
                    <a:srgbClr val="000000">
                      <a:alpha val="65000"/>
                    </a:srgbClr>
                  </a:innerShdw>
                </a:effectLst>
                <a:latin typeface="Sakkal Majalla" pitchFamily="2" charset="-78"/>
                <a:cs typeface="Mohammad Annoktah" pitchFamily="2" charset="-78"/>
              </a:rPr>
              <a:t>تأملي فعلك وقولك </a:t>
            </a:r>
            <a:endParaRPr lang="ar-SA" sz="4000" b="1" dirty="0">
              <a:ln w="1905"/>
              <a:solidFill>
                <a:srgbClr val="B47800"/>
              </a:solidFill>
              <a:effectLst>
                <a:innerShdw blurRad="69850" dist="43180" dir="5400000">
                  <a:srgbClr val="000000">
                    <a:alpha val="65000"/>
                  </a:srgbClr>
                </a:innerShdw>
              </a:effectLst>
              <a:latin typeface="Sakkal Majalla" pitchFamily="2" charset="-78"/>
              <a:cs typeface="Mohammad Annoktah" pitchFamily="2" charset="-78"/>
            </a:endParaRPr>
          </a:p>
        </p:txBody>
      </p:sp>
      <p:sp>
        <p:nvSpPr>
          <p:cNvPr id="6" name="مستطيل 5"/>
          <p:cNvSpPr/>
          <p:nvPr/>
        </p:nvSpPr>
        <p:spPr>
          <a:xfrm>
            <a:off x="2483768" y="2213282"/>
            <a:ext cx="6286528" cy="2431435"/>
          </a:xfrm>
          <a:prstGeom prst="rect">
            <a:avLst/>
          </a:prstGeom>
        </p:spPr>
        <p:txBody>
          <a:bodyPr wrap="square">
            <a:spAutoFit/>
          </a:bodyPr>
          <a:lstStyle/>
          <a:p>
            <a:pPr marL="352695" indent="-352695" algn="ctr">
              <a:defRPr/>
            </a:pPr>
            <a:r>
              <a:rPr lang="ar-SA" sz="2800" b="1" dirty="0">
                <a:ln w="10541" cmpd="sng">
                  <a:solidFill>
                    <a:srgbClr val="7D7D7D">
                      <a:tint val="100000"/>
                      <a:shade val="100000"/>
                      <a:satMod val="110000"/>
                    </a:srgbClr>
                  </a:solidFill>
                  <a:prstDash val="solid"/>
                </a:ln>
                <a:latin typeface="beIN Normal " pitchFamily="2" charset="-78"/>
                <a:cs typeface="beIN Normal " pitchFamily="2" charset="-78"/>
              </a:rPr>
              <a:t>انظري لكل خطوة </a:t>
            </a:r>
            <a:r>
              <a:rPr lang="ar-SA" sz="2800" b="1" dirty="0" smtClean="0">
                <a:ln w="10541" cmpd="sng">
                  <a:solidFill>
                    <a:srgbClr val="7D7D7D">
                      <a:tint val="100000"/>
                      <a:shade val="100000"/>
                      <a:satMod val="110000"/>
                    </a:srgbClr>
                  </a:solidFill>
                  <a:prstDash val="solid"/>
                </a:ln>
                <a:latin typeface="beIN Normal " pitchFamily="2" charset="-78"/>
                <a:cs typeface="beIN Normal " pitchFamily="2" charset="-78"/>
              </a:rPr>
              <a:t>تخطينها </a:t>
            </a:r>
            <a:r>
              <a:rPr lang="ar-SA" sz="2800" b="1" dirty="0">
                <a:ln w="10541" cmpd="sng">
                  <a:solidFill>
                    <a:srgbClr val="7D7D7D">
                      <a:tint val="100000"/>
                      <a:shade val="100000"/>
                      <a:satMod val="110000"/>
                    </a:srgbClr>
                  </a:solidFill>
                  <a:prstDash val="solid"/>
                </a:ln>
                <a:latin typeface="beIN Normal " pitchFamily="2" charset="-78"/>
                <a:cs typeface="beIN Normal " pitchFamily="2" charset="-78"/>
              </a:rPr>
              <a:t>وكل كلمة تودين قولها وكل فعل تودين فعله لماذا هداك الله لهذا العمل ليكرمك فتفعليه أم ليهينك فتتركيه </a:t>
            </a:r>
            <a:r>
              <a:rPr lang="ar-SA" sz="2800" b="1" dirty="0" smtClean="0">
                <a:ln w="10541" cmpd="sng">
                  <a:solidFill>
                    <a:srgbClr val="7D7D7D">
                      <a:tint val="100000"/>
                      <a:shade val="100000"/>
                      <a:satMod val="110000"/>
                    </a:srgbClr>
                  </a:solidFill>
                  <a:prstDash val="solid"/>
                </a:ln>
                <a:latin typeface="beIN Normal " pitchFamily="2" charset="-78"/>
                <a:cs typeface="beIN Normal " pitchFamily="2" charset="-78"/>
              </a:rPr>
              <a:t>وتأملي</a:t>
            </a:r>
            <a:r>
              <a:rPr lang="ar-SA" sz="2800" b="1" dirty="0">
                <a:ln w="10541" cmpd="sng">
                  <a:solidFill>
                    <a:srgbClr val="7D7D7D">
                      <a:tint val="100000"/>
                      <a:shade val="100000"/>
                      <a:satMod val="110000"/>
                    </a:srgbClr>
                  </a:solidFill>
                  <a:prstDash val="solid"/>
                </a:ln>
                <a:latin typeface="beIN Normal " pitchFamily="2" charset="-78"/>
                <a:cs typeface="beIN Normal " pitchFamily="2" charset="-78"/>
              </a:rPr>
              <a:t> </a:t>
            </a:r>
            <a:r>
              <a:rPr lang="ar-SA" sz="2800" b="1" dirty="0" smtClean="0">
                <a:ln w="10541" cmpd="sng">
                  <a:solidFill>
                    <a:srgbClr val="7D7D7D">
                      <a:tint val="100000"/>
                      <a:shade val="100000"/>
                      <a:satMod val="110000"/>
                    </a:srgbClr>
                  </a:solidFill>
                  <a:prstDash val="solid"/>
                </a:ln>
                <a:latin typeface="beIN Normal " pitchFamily="2" charset="-78"/>
                <a:cs typeface="beIN Normal " pitchFamily="2" charset="-78"/>
              </a:rPr>
              <a:t>!</a:t>
            </a:r>
            <a:endParaRPr lang="ar-SA" sz="2800" b="1" dirty="0">
              <a:ln w="10541" cmpd="sng">
                <a:solidFill>
                  <a:srgbClr val="7D7D7D">
                    <a:tint val="100000"/>
                    <a:shade val="100000"/>
                    <a:satMod val="110000"/>
                  </a:srgbClr>
                </a:solidFill>
                <a:prstDash val="solid"/>
              </a:ln>
              <a:latin typeface="beIN Normal " pitchFamily="2" charset="-78"/>
              <a:cs typeface="beIN Normal " pitchFamily="2" charset="-78"/>
            </a:endParaRPr>
          </a:p>
          <a:p>
            <a:pPr marL="352695" indent="-352695" algn="ctr">
              <a:defRPr/>
            </a:pPr>
            <a:r>
              <a:rPr lang="ar-SA" sz="4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beIN Normal " pitchFamily="2" charset="-78"/>
                <a:cs typeface="beIN Normal " pitchFamily="2" charset="-78"/>
              </a:rPr>
              <a:t> </a:t>
            </a:r>
          </a:p>
        </p:txBody>
      </p:sp>
      <p:sp>
        <p:nvSpPr>
          <p:cNvPr id="7" name="مستطيل 6"/>
          <p:cNvSpPr/>
          <p:nvPr/>
        </p:nvSpPr>
        <p:spPr>
          <a:xfrm>
            <a:off x="912148" y="4572007"/>
            <a:ext cx="7858148" cy="1077218"/>
          </a:xfrm>
          <a:prstGeom prst="rect">
            <a:avLst/>
          </a:prstGeom>
        </p:spPr>
        <p:txBody>
          <a:bodyPr wrap="square">
            <a:spAutoFit/>
          </a:bodyPr>
          <a:lstStyle/>
          <a:p>
            <a:pPr algn="ctr"/>
            <a:r>
              <a:rPr lang="ar-SA"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beIN Normal " pitchFamily="2" charset="-78"/>
                <a:cs typeface="beIN Normal " pitchFamily="2" charset="-78"/>
              </a:rPr>
              <a:t>ماذا يغلب على حالك دائما مرضاته جل وعلى أم هواك؟؟</a:t>
            </a:r>
            <a:endParaRPr lang="ar-SA"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755576" y="1977227"/>
            <a:ext cx="7286660" cy="1200329"/>
          </a:xfrm>
          <a:prstGeom prst="rect">
            <a:avLst/>
          </a:prstGeom>
        </p:spPr>
        <p:txBody>
          <a:bodyPr wrap="square">
            <a:spAutoFit/>
          </a:bodyPr>
          <a:lstStyle/>
          <a:p>
            <a:pPr algn="ctr" defTabSz="940469" fontAlgn="base">
              <a:spcBef>
                <a:spcPct val="0"/>
              </a:spcBef>
              <a:spcAft>
                <a:spcPct val="0"/>
              </a:spcAft>
              <a:defRPr/>
            </a:pPr>
            <a:r>
              <a:rPr lang="ar-SA" altLang="ar-SA" sz="2400" b="1" dirty="0" smtClean="0">
                <a:ln w="1905"/>
                <a:solidFill>
                  <a:srgbClr val="996600"/>
                </a:solidFill>
                <a:effectLst>
                  <a:innerShdw blurRad="69850" dist="43180" dir="5400000">
                    <a:srgbClr val="000000">
                      <a:alpha val="65000"/>
                    </a:srgbClr>
                  </a:innerShdw>
                </a:effectLst>
                <a:latin typeface="beIN Normal " pitchFamily="2" charset="-78"/>
                <a:cs typeface="beIN Normal " pitchFamily="2" charset="-78"/>
              </a:rPr>
              <a:t>استمعي لشرح المدربة حول فضل السكنى بالبلد الحرام ثم اكتبي رسالة تحاورين فيها صديقتك تطلب من والدها أن ينتقل بهم للسكن خارج مكة المكرمة والذهاب لإحدى المدن التي بها شواطئ بحرية </a:t>
            </a:r>
            <a:endParaRPr lang="ar-SA" altLang="ar-SA" sz="2400" b="1" dirty="0">
              <a:ln w="1905"/>
              <a:solidFill>
                <a:srgbClr val="996600"/>
              </a:solidFill>
              <a:effectLst>
                <a:innerShdw blurRad="69850" dist="43180" dir="5400000">
                  <a:srgbClr val="000000">
                    <a:alpha val="65000"/>
                  </a:srgbClr>
                </a:innerShdw>
              </a:effectLst>
              <a:latin typeface="beIN Normal " pitchFamily="2" charset="-78"/>
              <a:cs typeface="beIN Normal " pitchFamily="2" charset="-78"/>
            </a:endParaRPr>
          </a:p>
        </p:txBody>
      </p:sp>
      <p:sp>
        <p:nvSpPr>
          <p:cNvPr id="7" name="مستطيل 6"/>
          <p:cNvSpPr/>
          <p:nvPr/>
        </p:nvSpPr>
        <p:spPr>
          <a:xfrm>
            <a:off x="6858016" y="500042"/>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sp>
        <p:nvSpPr>
          <p:cNvPr id="8" name="مستطيل 7"/>
          <p:cNvSpPr/>
          <p:nvPr/>
        </p:nvSpPr>
        <p:spPr>
          <a:xfrm>
            <a:off x="0" y="3338353"/>
            <a:ext cx="7407729" cy="2839239"/>
          </a:xfrm>
          <a:prstGeom prst="rect">
            <a:avLst/>
          </a:prstGeom>
        </p:spPr>
        <p:txBody>
          <a:bodyPr wrap="square">
            <a:spAutoFit/>
          </a:bodyPr>
          <a:lstStyle/>
          <a:p>
            <a:pPr algn="r" rtl="1">
              <a:lnSpc>
                <a:spcPct val="115000"/>
              </a:lnSpc>
              <a:spcAft>
                <a:spcPts val="1000"/>
              </a:spcAft>
            </a:pPr>
            <a:r>
              <a:rPr lang="ar-SA" sz="900" dirty="0" smtClean="0">
                <a:solidFill>
                  <a:srgbClr val="A6A6A6"/>
                </a:solidFill>
                <a:effectLst/>
                <a:latin typeface="MS PMincho"/>
                <a:ea typeface="MS PMincho"/>
                <a:cs typeface="B Farnaz" panose="00000400000000000000" pitchFamily="2" charset="-78"/>
              </a:rPr>
              <a:t>  -------------------------------------------------------------------------------------------------------------</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r>
              <a:rPr lang="ar-SA" sz="900" dirty="0" smtClean="0">
                <a:solidFill>
                  <a:srgbClr val="A6A6A6"/>
                </a:solidFill>
                <a:latin typeface="MS PMincho"/>
                <a:ea typeface="MS PMincho"/>
                <a:cs typeface="B Farnaz" panose="00000400000000000000" pitchFamily="2" charset="-78"/>
              </a:rPr>
              <a:t>-------------------------------------------------------------------------------------------------------------</a:t>
            </a:r>
          </a:p>
          <a:p>
            <a:pPr>
              <a:lnSpc>
                <a:spcPct val="115000"/>
              </a:lnSpc>
              <a:spcAft>
                <a:spcPts val="1000"/>
              </a:spcAft>
            </a:pPr>
            <a:r>
              <a:rPr lang="ar-SA" sz="900" dirty="0">
                <a:solidFill>
                  <a:srgbClr val="A6A6A6"/>
                </a:solidFill>
                <a:latin typeface="MS PMincho"/>
                <a:ea typeface="MS PMincho"/>
                <a:cs typeface="B Farnaz" panose="00000400000000000000" pitchFamily="2" charset="-78"/>
              </a:rPr>
              <a:t> -------------------------------------------------------------------------------------------------------------</a:t>
            </a:r>
            <a:endParaRPr lang="en-US" sz="900"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ar-SA" sz="900" dirty="0" smtClean="0">
                <a:solidFill>
                  <a:srgbClr val="A6A6A6"/>
                </a:solidFill>
                <a:effectLst/>
                <a:latin typeface="MS PMincho"/>
                <a:ea typeface="MS PMincho"/>
                <a:cs typeface="B Farnaz" panose="00000400000000000000" pitchFamily="2" charset="-78"/>
              </a:rPr>
              <a:t>         </a:t>
            </a:r>
            <a:endParaRPr lang="en-US" sz="900" dirty="0" smtClean="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41790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مستطيل 8"/>
          <p:cNvSpPr/>
          <p:nvPr/>
        </p:nvSpPr>
        <p:spPr>
          <a:xfrm>
            <a:off x="1763688" y="1798966"/>
            <a:ext cx="4976041" cy="1015663"/>
          </a:xfrm>
          <a:prstGeom prst="rect">
            <a:avLst/>
          </a:prstGeom>
        </p:spPr>
        <p:txBody>
          <a:bodyPr wrap="none">
            <a:spAutoFit/>
          </a:bodyPr>
          <a:lstStyle/>
          <a:p>
            <a:r>
              <a:rPr lang="ar-SA" sz="6000" b="1" cap="all" dirty="0" smtClean="0">
                <a:ln w="9000" cmpd="sng">
                  <a:solidFill>
                    <a:schemeClr val="accent4">
                      <a:shade val="50000"/>
                      <a:satMod val="120000"/>
                    </a:schemeClr>
                  </a:solidFill>
                  <a:prstDash val="solid"/>
                </a:ln>
                <a:solidFill>
                  <a:schemeClr val="accent6">
                    <a:lumMod val="50000"/>
                  </a:schemeClr>
                </a:solidFill>
                <a:effectLst>
                  <a:reflection blurRad="12700" stA="28000" endPos="45000" dist="1000" dir="5400000" sy="-100000" algn="bl" rotWithShape="0"/>
                </a:effectLst>
                <a:latin typeface="beIN Normal " pitchFamily="2" charset="-78"/>
                <a:cs typeface="beIN Normal " pitchFamily="2" charset="-78"/>
              </a:rPr>
              <a:t>استراحــــــــــــــــــــة </a:t>
            </a:r>
            <a:endParaRPr lang="ar-SA" sz="6000" b="1" cap="all" dirty="0">
              <a:ln w="9000" cmpd="sng">
                <a:solidFill>
                  <a:schemeClr val="accent4">
                    <a:shade val="50000"/>
                    <a:satMod val="120000"/>
                  </a:schemeClr>
                </a:solidFill>
                <a:prstDash val="solid"/>
              </a:ln>
              <a:solidFill>
                <a:schemeClr val="accent6">
                  <a:lumMod val="50000"/>
                </a:schemeClr>
              </a:solidFill>
              <a:effectLst>
                <a:reflection blurRad="12700" stA="28000" endPos="45000" dist="1000" dir="5400000" sy="-100000" algn="bl" rotWithShape="0"/>
              </a:effectLst>
              <a:latin typeface="beIN Normal " pitchFamily="2" charset="-78"/>
              <a:cs typeface="beIN Normal " pitchFamily="2" charset="-78"/>
            </a:endParaRPr>
          </a:p>
        </p:txBody>
      </p:sp>
      <p:sp>
        <p:nvSpPr>
          <p:cNvPr id="10" name="مستطيل 9"/>
          <p:cNvSpPr/>
          <p:nvPr/>
        </p:nvSpPr>
        <p:spPr>
          <a:xfrm>
            <a:off x="1943223" y="3212976"/>
            <a:ext cx="4616970" cy="1569660"/>
          </a:xfrm>
          <a:prstGeom prst="rect">
            <a:avLst/>
          </a:prstGeom>
        </p:spPr>
        <p:txBody>
          <a:bodyPr wrap="none">
            <a:spAutoFit/>
          </a:bodyPr>
          <a:lstStyle/>
          <a:p>
            <a:pPr algn="ctr"/>
            <a:r>
              <a:rPr lang="ar-SA" sz="4800" b="1" dirty="0" smtClean="0">
                <a:ln w="10541" cmpd="sng">
                  <a:solidFill>
                    <a:srgbClr val="7D7D7D">
                      <a:tint val="100000"/>
                      <a:shade val="100000"/>
                      <a:satMod val="110000"/>
                    </a:srgbClr>
                  </a:solidFill>
                  <a:prstDash val="solid"/>
                </a:ln>
                <a:cs typeface="Mohammad Annoktah" pitchFamily="2" charset="-78"/>
              </a:rPr>
              <a:t>تمرين</a:t>
            </a:r>
          </a:p>
          <a:p>
            <a:pPr algn="ctr"/>
            <a:r>
              <a:rPr lang="ar-SA" sz="4800" b="1" dirty="0" smtClean="0">
                <a:ln w="10541" cmpd="sng">
                  <a:solidFill>
                    <a:srgbClr val="7D7D7D">
                      <a:tint val="100000"/>
                      <a:shade val="100000"/>
                      <a:satMod val="110000"/>
                    </a:srgbClr>
                  </a:solidFill>
                  <a:prstDash val="solid"/>
                </a:ln>
                <a:cs typeface="Mohammad Annoktah" pitchFamily="2" charset="-78"/>
              </a:rPr>
              <a:t> حـــــــــــركي </a:t>
            </a:r>
            <a:endParaRPr lang="ar-SA" sz="4800" b="1" dirty="0">
              <a:ln w="10541" cmpd="sng">
                <a:solidFill>
                  <a:srgbClr val="7D7D7D">
                    <a:tint val="100000"/>
                    <a:shade val="100000"/>
                    <a:satMod val="110000"/>
                  </a:srgbClr>
                </a:solidFill>
                <a:prstDash val="solid"/>
              </a:ln>
              <a:cs typeface="Mohammad Annoktah" pitchFamily="2" charset="-78"/>
            </a:endParaRPr>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مستطيل 6"/>
          <p:cNvSpPr/>
          <p:nvPr/>
        </p:nvSpPr>
        <p:spPr>
          <a:xfrm>
            <a:off x="1187624" y="2708920"/>
            <a:ext cx="6500842" cy="1015663"/>
          </a:xfrm>
          <a:prstGeom prst="rect">
            <a:avLst/>
          </a:prstGeom>
        </p:spPr>
        <p:txBody>
          <a:bodyPr wrap="square">
            <a:spAutoFit/>
          </a:bodyPr>
          <a:lstStyle/>
          <a:p>
            <a:pPr algn="ctr"/>
            <a:r>
              <a:rPr lang="ar-SA" sz="6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Mohammad Annoktah" pitchFamily="2" charset="-78"/>
              </a:rPr>
              <a:t>الجلسة الثانية </a:t>
            </a:r>
          </a:p>
        </p:txBody>
      </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0"/>
            <a:ext cx="9180512" cy="6858000"/>
          </a:xfrm>
          <a:prstGeom prst="rect">
            <a:avLst/>
          </a:prstGeom>
        </p:spPr>
      </p:pic>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5623" y="1916199"/>
            <a:ext cx="2160873" cy="21608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صورة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3398" y="4258356"/>
            <a:ext cx="2176594" cy="21468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صورة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7653" y="4258356"/>
            <a:ext cx="2146889" cy="21468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صورة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0" y="1916832"/>
            <a:ext cx="2153308" cy="21631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صورة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504" y="4244177"/>
            <a:ext cx="2088232" cy="20651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صورة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0386" y="1925940"/>
            <a:ext cx="2108380" cy="21390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صورة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39752" y="1923484"/>
            <a:ext cx="2120692" cy="21535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صورة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03081" y="4293096"/>
            <a:ext cx="2133415" cy="21045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مربع نص 13"/>
          <p:cNvSpPr txBox="1"/>
          <p:nvPr/>
        </p:nvSpPr>
        <p:spPr>
          <a:xfrm>
            <a:off x="150386" y="759717"/>
            <a:ext cx="5069686" cy="677108"/>
          </a:xfrm>
          <a:prstGeom prst="rect">
            <a:avLst/>
          </a:prstGeom>
          <a:noFill/>
        </p:spPr>
        <p:txBody>
          <a:bodyPr wrap="square" rtlCol="1">
            <a:spAutoFit/>
          </a:bodyPr>
          <a:lstStyle/>
          <a:p>
            <a:r>
              <a:rPr lang="ar-SA"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IN Normal " pitchFamily="2" charset="-78"/>
                <a:cs typeface="beIN Normal " pitchFamily="2" charset="-78"/>
              </a:rPr>
              <a:t>اكتشفي من خلال الصور التالية ما يرمز الى خصائص البلد الحرام </a:t>
            </a:r>
            <a:r>
              <a:rPr lang="ar-SA" b="1" dirty="0" smtClean="0"/>
              <a:t>: </a:t>
            </a:r>
            <a:r>
              <a:rPr lang="ar-SA" sz="2000" b="1" dirty="0"/>
              <a:t>آمن ، طاهر ، هدى ، محرم ، مبارك ، مثابة ، قبلة ، قيام </a:t>
            </a:r>
          </a:p>
        </p:txBody>
      </p:sp>
      <p:sp>
        <p:nvSpPr>
          <p:cNvPr id="16" name="مربع نص 15"/>
          <p:cNvSpPr txBox="1"/>
          <p:nvPr/>
        </p:nvSpPr>
        <p:spPr>
          <a:xfrm>
            <a:off x="2974322" y="2236750"/>
            <a:ext cx="860970" cy="369332"/>
          </a:xfrm>
          <a:prstGeom prst="rect">
            <a:avLst/>
          </a:prstGeom>
          <a:noFill/>
        </p:spPr>
        <p:txBody>
          <a:bodyPr wrap="square" rtlCol="1">
            <a:spAutoFit/>
          </a:bodyPr>
          <a:lstStyle/>
          <a:p>
            <a:pPr algn="ctr"/>
            <a:r>
              <a:rPr lang="ar-SA" dirty="0">
                <a:solidFill>
                  <a:schemeClr val="bg1"/>
                </a:solidFill>
                <a:effectLst>
                  <a:glow rad="228600">
                    <a:schemeClr val="accent6">
                      <a:satMod val="175000"/>
                      <a:alpha val="40000"/>
                    </a:schemeClr>
                  </a:glow>
                </a:effectLst>
                <a:cs typeface="AdvertisingExtraBold" pitchFamily="2" charset="-78"/>
              </a:rPr>
              <a:t>هدى</a:t>
            </a:r>
            <a:r>
              <a:rPr lang="ar-SA" dirty="0" smtClean="0"/>
              <a:t> </a:t>
            </a:r>
            <a:endParaRPr lang="ar-SA" dirty="0"/>
          </a:p>
        </p:txBody>
      </p:sp>
      <p:sp>
        <p:nvSpPr>
          <p:cNvPr id="17" name="مربع نص 16"/>
          <p:cNvSpPr txBox="1"/>
          <p:nvPr/>
        </p:nvSpPr>
        <p:spPr>
          <a:xfrm>
            <a:off x="800257" y="2286503"/>
            <a:ext cx="685800" cy="369332"/>
          </a:xfrm>
          <a:prstGeom prst="rect">
            <a:avLst/>
          </a:prstGeom>
          <a:noFill/>
        </p:spPr>
        <p:txBody>
          <a:bodyPr wrap="square" rtlCol="1">
            <a:spAutoFit/>
          </a:bodyPr>
          <a:lstStyle/>
          <a:p>
            <a:pPr algn="ctr"/>
            <a:r>
              <a:rPr lang="ar-SA" dirty="0">
                <a:solidFill>
                  <a:schemeClr val="bg1"/>
                </a:solidFill>
                <a:effectLst>
                  <a:glow rad="228600">
                    <a:schemeClr val="accent6">
                      <a:satMod val="175000"/>
                      <a:alpha val="40000"/>
                    </a:schemeClr>
                  </a:glow>
                </a:effectLst>
                <a:cs typeface="AdvertisingExtraBold" pitchFamily="2" charset="-78"/>
              </a:rPr>
              <a:t>قيام</a:t>
            </a:r>
          </a:p>
        </p:txBody>
      </p:sp>
      <p:sp>
        <p:nvSpPr>
          <p:cNvPr id="18" name="مربع نص 17"/>
          <p:cNvSpPr txBox="1"/>
          <p:nvPr/>
        </p:nvSpPr>
        <p:spPr>
          <a:xfrm>
            <a:off x="703195" y="4554112"/>
            <a:ext cx="782862" cy="369332"/>
          </a:xfrm>
          <a:prstGeom prst="rect">
            <a:avLst/>
          </a:prstGeom>
          <a:noFill/>
        </p:spPr>
        <p:txBody>
          <a:bodyPr wrap="square" rtlCol="1">
            <a:spAutoFit/>
          </a:bodyPr>
          <a:lstStyle/>
          <a:p>
            <a:pPr algn="ctr"/>
            <a:r>
              <a:rPr lang="ar-SA" dirty="0">
                <a:solidFill>
                  <a:schemeClr val="bg1"/>
                </a:solidFill>
                <a:effectLst>
                  <a:glow rad="228600">
                    <a:schemeClr val="accent6">
                      <a:satMod val="175000"/>
                      <a:alpha val="40000"/>
                    </a:schemeClr>
                  </a:glow>
                </a:effectLst>
                <a:cs typeface="AdvertisingExtraBold" pitchFamily="2" charset="-78"/>
              </a:rPr>
              <a:t>آمن</a:t>
            </a:r>
          </a:p>
        </p:txBody>
      </p:sp>
      <p:sp>
        <p:nvSpPr>
          <p:cNvPr id="19" name="مربع نص 18"/>
          <p:cNvSpPr txBox="1"/>
          <p:nvPr/>
        </p:nvSpPr>
        <p:spPr>
          <a:xfrm>
            <a:off x="2974322" y="4514908"/>
            <a:ext cx="870196" cy="369332"/>
          </a:xfrm>
          <a:prstGeom prst="rect">
            <a:avLst/>
          </a:prstGeom>
          <a:noFill/>
        </p:spPr>
        <p:txBody>
          <a:bodyPr wrap="square" rtlCol="1">
            <a:spAutoFit/>
          </a:bodyPr>
          <a:lstStyle/>
          <a:p>
            <a:pPr algn="ctr"/>
            <a:r>
              <a:rPr lang="ar-SA" dirty="0">
                <a:solidFill>
                  <a:schemeClr val="bg1"/>
                </a:solidFill>
                <a:effectLst>
                  <a:glow rad="228600">
                    <a:schemeClr val="accent6">
                      <a:satMod val="175000"/>
                      <a:alpha val="40000"/>
                    </a:schemeClr>
                  </a:glow>
                </a:effectLst>
                <a:cs typeface="AdvertisingExtraBold" pitchFamily="2" charset="-78"/>
              </a:rPr>
              <a:t>مبارك</a:t>
            </a:r>
          </a:p>
        </p:txBody>
      </p:sp>
      <p:sp>
        <p:nvSpPr>
          <p:cNvPr id="20" name="مربع نص 19"/>
          <p:cNvSpPr txBox="1"/>
          <p:nvPr/>
        </p:nvSpPr>
        <p:spPr>
          <a:xfrm>
            <a:off x="5276763" y="4578178"/>
            <a:ext cx="1008111" cy="369332"/>
          </a:xfrm>
          <a:prstGeom prst="rect">
            <a:avLst/>
          </a:prstGeom>
          <a:noFill/>
        </p:spPr>
        <p:txBody>
          <a:bodyPr wrap="square" rtlCol="1">
            <a:spAutoFit/>
          </a:bodyPr>
          <a:lstStyle/>
          <a:p>
            <a:pPr algn="ctr"/>
            <a:r>
              <a:rPr lang="ar-SA" dirty="0">
                <a:solidFill>
                  <a:schemeClr val="bg1"/>
                </a:solidFill>
                <a:effectLst>
                  <a:glow rad="228600">
                    <a:schemeClr val="accent6">
                      <a:satMod val="175000"/>
                      <a:alpha val="40000"/>
                    </a:schemeClr>
                  </a:glow>
                </a:effectLst>
                <a:cs typeface="AdvertisingExtraBold" pitchFamily="2" charset="-78"/>
              </a:rPr>
              <a:t>مثابة</a:t>
            </a:r>
            <a:r>
              <a:rPr lang="ar-SA" dirty="0" smtClean="0"/>
              <a:t> </a:t>
            </a:r>
            <a:endParaRPr lang="ar-SA" dirty="0"/>
          </a:p>
        </p:txBody>
      </p:sp>
      <p:sp>
        <p:nvSpPr>
          <p:cNvPr id="21" name="مربع نص 20"/>
          <p:cNvSpPr txBox="1"/>
          <p:nvPr/>
        </p:nvSpPr>
        <p:spPr>
          <a:xfrm>
            <a:off x="7666852" y="4505416"/>
            <a:ext cx="751437" cy="369332"/>
          </a:xfrm>
          <a:prstGeom prst="rect">
            <a:avLst/>
          </a:prstGeom>
          <a:noFill/>
        </p:spPr>
        <p:txBody>
          <a:bodyPr wrap="square" rtlCol="1">
            <a:spAutoFit/>
          </a:bodyPr>
          <a:lstStyle/>
          <a:p>
            <a:pPr algn="ctr"/>
            <a:r>
              <a:rPr lang="ar-SA" dirty="0" smtClean="0">
                <a:solidFill>
                  <a:schemeClr val="bg1"/>
                </a:solidFill>
                <a:effectLst>
                  <a:glow rad="228600">
                    <a:schemeClr val="accent6">
                      <a:satMod val="175000"/>
                      <a:alpha val="40000"/>
                    </a:schemeClr>
                  </a:glow>
                </a:effectLst>
                <a:cs typeface="AdvertisingExtraBold" pitchFamily="2" charset="-78"/>
              </a:rPr>
              <a:t>ط</a:t>
            </a:r>
            <a:r>
              <a:rPr lang="ar-SA" dirty="0">
                <a:solidFill>
                  <a:schemeClr val="bg1"/>
                </a:solidFill>
                <a:effectLst>
                  <a:glow rad="228600">
                    <a:schemeClr val="accent6">
                      <a:satMod val="175000"/>
                      <a:alpha val="40000"/>
                    </a:schemeClr>
                  </a:glow>
                </a:effectLst>
                <a:cs typeface="AdvertisingExtraBold" pitchFamily="2" charset="-78"/>
              </a:rPr>
              <a:t>اهر</a:t>
            </a:r>
            <a:r>
              <a:rPr lang="ar-SA" dirty="0" smtClean="0"/>
              <a:t> </a:t>
            </a:r>
            <a:endParaRPr lang="ar-SA" dirty="0"/>
          </a:p>
        </p:txBody>
      </p:sp>
      <p:sp>
        <p:nvSpPr>
          <p:cNvPr id="22" name="مربع نص 21"/>
          <p:cNvSpPr txBox="1"/>
          <p:nvPr/>
        </p:nvSpPr>
        <p:spPr>
          <a:xfrm>
            <a:off x="7589948" y="2303287"/>
            <a:ext cx="725338" cy="369332"/>
          </a:xfrm>
          <a:prstGeom prst="rect">
            <a:avLst/>
          </a:prstGeom>
          <a:noFill/>
        </p:spPr>
        <p:txBody>
          <a:bodyPr wrap="square" rtlCol="1">
            <a:spAutoFit/>
          </a:bodyPr>
          <a:lstStyle/>
          <a:p>
            <a:pPr algn="ctr"/>
            <a:r>
              <a:rPr lang="ar-SA" dirty="0" smtClean="0">
                <a:solidFill>
                  <a:schemeClr val="bg1"/>
                </a:solidFill>
                <a:effectLst>
                  <a:glow rad="228600">
                    <a:schemeClr val="accent6">
                      <a:satMod val="175000"/>
                      <a:alpha val="40000"/>
                    </a:schemeClr>
                  </a:glow>
                </a:effectLst>
                <a:cs typeface="AdvertisingExtraBold" pitchFamily="2" charset="-78"/>
              </a:rPr>
              <a:t>قبلة </a:t>
            </a:r>
            <a:endParaRPr lang="ar-SA" dirty="0">
              <a:solidFill>
                <a:schemeClr val="bg1"/>
              </a:solidFill>
              <a:effectLst>
                <a:glow rad="228600">
                  <a:schemeClr val="accent6">
                    <a:satMod val="175000"/>
                    <a:alpha val="40000"/>
                  </a:schemeClr>
                </a:glow>
              </a:effectLst>
              <a:cs typeface="AdvertisingExtraBold" pitchFamily="2" charset="-78"/>
            </a:endParaRPr>
          </a:p>
        </p:txBody>
      </p:sp>
      <p:sp>
        <p:nvSpPr>
          <p:cNvPr id="23" name="مربع نص 22"/>
          <p:cNvSpPr txBox="1"/>
          <p:nvPr/>
        </p:nvSpPr>
        <p:spPr>
          <a:xfrm>
            <a:off x="4672123" y="2188108"/>
            <a:ext cx="865315" cy="369332"/>
          </a:xfrm>
          <a:prstGeom prst="rect">
            <a:avLst/>
          </a:prstGeom>
          <a:noFill/>
        </p:spPr>
        <p:txBody>
          <a:bodyPr wrap="square" rtlCol="1">
            <a:spAutoFit/>
          </a:bodyPr>
          <a:lstStyle/>
          <a:p>
            <a:pPr algn="ctr"/>
            <a:r>
              <a:rPr lang="ar-SA" dirty="0">
                <a:solidFill>
                  <a:schemeClr val="bg1"/>
                </a:solidFill>
                <a:effectLst>
                  <a:glow rad="228600">
                    <a:schemeClr val="accent6">
                      <a:satMod val="175000"/>
                      <a:alpha val="40000"/>
                    </a:schemeClr>
                  </a:glow>
                </a:effectLst>
                <a:cs typeface="AdvertisingExtraBold" pitchFamily="2" charset="-78"/>
              </a:rPr>
              <a:t>محرم</a:t>
            </a:r>
          </a:p>
        </p:txBody>
      </p:sp>
    </p:spTree>
    <p:extLst>
      <p:ext uri="{BB962C8B-B14F-4D97-AF65-F5344CB8AC3E}">
        <p14:creationId xmlns:p14="http://schemas.microsoft.com/office/powerpoint/2010/main" val="63106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randombar(horizontal)">
                                      <p:cBhvr>
                                        <p:cTn id="63" dur="5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randombar(horizontal)">
                                      <p:cBhvr>
                                        <p:cTn id="68" dur="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randombar(horizontal)">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randombar(horizontal)">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randombar(horizontal)">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4" presetClass="entr" presetSubtype="10"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randombar(horizontal)">
                                      <p:cBhvr>
                                        <p:cTn id="88" dur="500"/>
                                        <p:tgtEl>
                                          <p:spTgt spid="20"/>
                                        </p:tgtEl>
                                      </p:cBhvr>
                                    </p:animEffec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grpId="0" nodeType="click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randombar(horizontal)">
                                      <p:cBhvr>
                                        <p:cTn id="93" dur="500"/>
                                        <p:tgtEl>
                                          <p:spTgt spid="19"/>
                                        </p:tgtEl>
                                      </p:cBhvr>
                                    </p:animEffect>
                                  </p:childTnLst>
                                </p:cTn>
                              </p:par>
                            </p:childTnLst>
                          </p:cTn>
                        </p:par>
                      </p:childTnLst>
                    </p:cTn>
                  </p:par>
                  <p:par>
                    <p:cTn id="94" fill="hold">
                      <p:stCondLst>
                        <p:cond delay="indefinite"/>
                      </p:stCondLst>
                      <p:childTnLst>
                        <p:par>
                          <p:cTn id="95" fill="hold">
                            <p:stCondLst>
                              <p:cond delay="0"/>
                            </p:stCondLst>
                            <p:childTnLst>
                              <p:par>
                                <p:cTn id="96" presetID="14" presetClass="entr" presetSubtype="1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randombar(horizontal)">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1691680" y="692696"/>
            <a:ext cx="6288792" cy="138499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base">
              <a:spcBef>
                <a:spcPct val="0"/>
              </a:spcBef>
              <a:spcAft>
                <a:spcPct val="0"/>
              </a:spcAft>
              <a:defRPr/>
            </a:pPr>
            <a:r>
              <a:rPr lang="ar-SA" sz="2800" b="1" cap="all" dirty="0">
                <a:ln w="0"/>
                <a:solidFill>
                  <a:schemeClr val="accent6">
                    <a:lumMod val="50000"/>
                  </a:schemeClr>
                </a:solidFill>
                <a:effectLst>
                  <a:glow rad="63500">
                    <a:schemeClr val="accent6">
                      <a:satMod val="175000"/>
                      <a:alpha val="40000"/>
                    </a:schemeClr>
                  </a:glow>
                  <a:reflection blurRad="12700" stA="50000" endPos="50000" dist="5000" dir="5400000" sy="-100000" rotWithShape="0"/>
                </a:effectLst>
                <a:latin typeface="Sakkal Majalla" pitchFamily="2" charset="-78"/>
                <a:cs typeface="Mj_King 1" pitchFamily="34" charset="-78"/>
              </a:rPr>
              <a:t>اكتبي خاطرة أو شعارا يتعلق بكل </a:t>
            </a:r>
            <a:r>
              <a:rPr lang="ar-SA" sz="2800" b="1" cap="all" dirty="0" err="1">
                <a:ln w="0"/>
                <a:solidFill>
                  <a:schemeClr val="accent6">
                    <a:lumMod val="50000"/>
                  </a:schemeClr>
                </a:solidFill>
                <a:effectLst>
                  <a:glow rad="63500">
                    <a:schemeClr val="accent6">
                      <a:satMod val="175000"/>
                      <a:alpha val="40000"/>
                    </a:schemeClr>
                  </a:glow>
                  <a:reflection blurRad="12700" stA="50000" endPos="50000" dist="5000" dir="5400000" sy="-100000" rotWithShape="0"/>
                </a:effectLst>
                <a:latin typeface="Sakkal Majalla" pitchFamily="2" charset="-78"/>
                <a:cs typeface="Mj_King 1" pitchFamily="34" charset="-78"/>
              </a:rPr>
              <a:t>خصيصة</a:t>
            </a:r>
            <a:r>
              <a:rPr lang="ar-SA" sz="2800" b="1" cap="all" dirty="0">
                <a:ln w="0"/>
                <a:solidFill>
                  <a:schemeClr val="accent6">
                    <a:lumMod val="50000"/>
                  </a:schemeClr>
                </a:solidFill>
                <a:effectLst>
                  <a:glow rad="63500">
                    <a:schemeClr val="accent6">
                      <a:satMod val="175000"/>
                      <a:alpha val="40000"/>
                    </a:schemeClr>
                  </a:glow>
                  <a:reflection blurRad="12700" stA="50000" endPos="50000" dist="5000" dir="5400000" sy="-100000" rotWithShape="0"/>
                </a:effectLst>
                <a:latin typeface="Sakkal Majalla" pitchFamily="2" charset="-78"/>
                <a:cs typeface="Mj_King 1" pitchFamily="34" charset="-78"/>
              </a:rPr>
              <a:t> من خصائص البلد الحرام بحيث تعبر عن مشاعرك نحوها</a:t>
            </a:r>
            <a:r>
              <a:rPr lang="ar-SA" sz="2800" b="1" cap="all" dirty="0" smtClean="0">
                <a:ln w="0"/>
                <a:solidFill>
                  <a:schemeClr val="accent6">
                    <a:lumMod val="50000"/>
                  </a:schemeClr>
                </a:solidFill>
                <a:effectLst>
                  <a:glow rad="63500">
                    <a:schemeClr val="accent6">
                      <a:satMod val="175000"/>
                      <a:alpha val="40000"/>
                    </a:schemeClr>
                  </a:glow>
                  <a:reflection blurRad="12700" stA="50000" endPos="50000" dist="5000" dir="5400000" sy="-100000" rotWithShape="0"/>
                </a:effectLst>
                <a:latin typeface="Sakkal Majalla" pitchFamily="2" charset="-78"/>
                <a:cs typeface="Sakkal Majalla" pitchFamily="2" charset="-78"/>
              </a:rPr>
              <a:t>.</a:t>
            </a:r>
          </a:p>
        </p:txBody>
      </p:sp>
      <p:sp>
        <p:nvSpPr>
          <p:cNvPr id="6" name="مستطيل 5"/>
          <p:cNvSpPr/>
          <p:nvPr/>
        </p:nvSpPr>
        <p:spPr>
          <a:xfrm>
            <a:off x="3425102" y="3284984"/>
            <a:ext cx="4572000" cy="1938992"/>
          </a:xfrm>
          <a:prstGeom prst="rect">
            <a:avLst/>
          </a:prstGeom>
        </p:spPr>
        <p:txBody>
          <a:bodyPr>
            <a:spAutoFit/>
          </a:bodyPr>
          <a:lstStyle/>
          <a:p>
            <a:pPr marL="352695" indent="-352695" algn="ctr">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الأولى: </a:t>
            </a:r>
            <a:r>
              <a:rPr lang="ar-SA" sz="2400" dirty="0" smtClean="0">
                <a:ln w="0"/>
                <a:effectLst>
                  <a:outerShdw blurRad="38100" dist="19050" dir="2700000" algn="tl" rotWithShape="0">
                    <a:schemeClr val="dk1">
                      <a:alpha val="40000"/>
                    </a:schemeClr>
                  </a:outerShdw>
                </a:effectLst>
                <a:latin typeface="Sakkal Majalla" pitchFamily="2" charset="-78"/>
                <a:cs typeface="Sultan bold" pitchFamily="2" charset="-78"/>
              </a:rPr>
              <a:t>آمن</a:t>
            </a:r>
            <a:endPar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endParaRPr>
          </a:p>
          <a:p>
            <a:pPr marL="352695" indent="-352695" algn="ctr">
              <a:defRPr/>
            </a:pP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قال تعالى: (أَوَلَمْ يَرَوْا أَنَّا جَعَلْنَا حَرَماً </a:t>
            </a:r>
            <a:r>
              <a:rPr lang="ar-SA" sz="2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آمِناً  ويُتَخَطَّفُ</a:t>
            </a: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 النَّاسُ مِنْ حَوْلِهِمْ أَفَبِالْبَاطِلِ يُؤْمِنُونَ وَبِنِعْمَةِ اللَّهِ يَكْفُرُونَ ) العنكبوت67</a:t>
            </a:r>
            <a:r>
              <a:rPr lang="ar-SA" sz="2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a:t>
            </a:r>
            <a:endPar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endParaRPr>
          </a:p>
        </p:txBody>
      </p:sp>
      <p:sp>
        <p:nvSpPr>
          <p:cNvPr id="7" name="مستطيل 6"/>
          <p:cNvSpPr/>
          <p:nvPr/>
        </p:nvSpPr>
        <p:spPr>
          <a:xfrm>
            <a:off x="467544" y="1950273"/>
            <a:ext cx="7429520" cy="800219"/>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endParaRPr lang="ar-SA"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akkal Majalla" pitchFamily="2" charset="-78"/>
              <a:cs typeface="Sakkal Majalla" pitchFamily="2" charset="-78"/>
            </a:endParaRPr>
          </a:p>
          <a:p>
            <a:pPr algn="ctr" fontAlgn="base">
              <a:spcBef>
                <a:spcPct val="0"/>
              </a:spcBef>
              <a:spcAft>
                <a:spcPct val="0"/>
              </a:spcAft>
              <a:defRPr/>
            </a:pPr>
            <a:r>
              <a:rPr lang="ar-SA"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Sakkal Majalla" pitchFamily="2" charset="-78"/>
                <a:cs typeface="AdvertisingBold" pitchFamily="2" charset="-78"/>
              </a:rPr>
              <a:t>فلقد اختص الله بلده الحرام بخصائص كبرى منها:</a:t>
            </a:r>
          </a:p>
        </p:txBody>
      </p:sp>
      <p:sp>
        <p:nvSpPr>
          <p:cNvPr id="10" name="مستطيل 9"/>
          <p:cNvSpPr/>
          <p:nvPr/>
        </p:nvSpPr>
        <p:spPr>
          <a:xfrm>
            <a:off x="142844" y="4725144"/>
            <a:ext cx="4572000" cy="1569660"/>
          </a:xfrm>
          <a:prstGeom prst="rect">
            <a:avLst/>
          </a:prstGeom>
        </p:spPr>
        <p:txBody>
          <a:bodyPr>
            <a:spAutoFit/>
          </a:bodyPr>
          <a:lstStyle/>
          <a:p>
            <a:pPr marL="352695" indent="-352695" algn="ctr">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الثانية: محرّم</a:t>
            </a:r>
          </a:p>
          <a:p>
            <a:pPr marL="352695" indent="-352695" algn="ctr">
              <a:defRPr/>
            </a:pP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قال تعالى: (إِنَّمَا أُمِرْتُ أَنْ أَعْبُدَ رَبَّ هَذِهِ الْبَلْدَةِ الَّذِي حَرَّمَهَا وَلَهُ كُلُّ شَيْءٍ وَأُمِرْتُ أَنْ أَكُونَ مِنَ الْمُسْلِمِينَ) النمل91</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مستطيل 5"/>
          <p:cNvSpPr/>
          <p:nvPr/>
        </p:nvSpPr>
        <p:spPr>
          <a:xfrm>
            <a:off x="3275856" y="929658"/>
            <a:ext cx="4572000" cy="1569660"/>
          </a:xfrm>
          <a:prstGeom prst="rect">
            <a:avLst/>
          </a:prstGeom>
        </p:spPr>
        <p:txBody>
          <a:bodyPr>
            <a:spAutoFit/>
          </a:bodyPr>
          <a:lstStyle/>
          <a:p>
            <a:pPr marL="352695" indent="-352695" algn="ctr">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الثالثة: طاهر</a:t>
            </a:r>
          </a:p>
          <a:p>
            <a:pPr marL="352695" indent="-352695" algn="ctr">
              <a:defRPr/>
            </a:pPr>
            <a:r>
              <a:rPr lang="ar-SA" sz="2400" b="1" spc="50" dirty="0">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قال تعالى: (وَإِذْ بَوَّأْنَا لِإِبْرَاهِيمَ مَكَانَ الْبَيْتِ أَن لّا تُشْرِكْ </a:t>
            </a:r>
            <a:r>
              <a:rPr lang="ar-SA" sz="2400" b="1" spc="50" dirty="0" err="1">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بِي</a:t>
            </a:r>
            <a:r>
              <a:rPr lang="ar-SA" sz="2400" b="1" spc="50" dirty="0">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 شَيْئًا وَطَهِّرْ بَيْتِيَ </a:t>
            </a:r>
            <a:r>
              <a:rPr lang="ar-SA" sz="2400" b="1" spc="50" dirty="0" err="1">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لِلطَّائِفِينَ</a:t>
            </a:r>
            <a:r>
              <a:rPr lang="ar-SA" sz="2400" b="1" spc="50" dirty="0">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 وَالْقَائِمِينَ وَالرُّكَّعِ السُّجُودِ) الحج 26</a:t>
            </a:r>
          </a:p>
        </p:txBody>
      </p:sp>
      <p:sp>
        <p:nvSpPr>
          <p:cNvPr id="7" name="مستطيل 6"/>
          <p:cNvSpPr/>
          <p:nvPr/>
        </p:nvSpPr>
        <p:spPr>
          <a:xfrm>
            <a:off x="714348" y="3429000"/>
            <a:ext cx="4572000" cy="1938992"/>
          </a:xfrm>
          <a:prstGeom prst="rect">
            <a:avLst/>
          </a:prstGeom>
        </p:spPr>
        <p:txBody>
          <a:bodyPr>
            <a:spAutoFit/>
          </a:bodyPr>
          <a:lstStyle/>
          <a:p>
            <a:pPr marL="352695" indent="-352695" algn="ctr">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الرابعة : قبلة </a:t>
            </a:r>
          </a:p>
          <a:p>
            <a:pPr marL="352695" indent="-352695" algn="ctr">
              <a:defRPr/>
            </a:pP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قال تعالى: (قَدْ نَرَى تَقَلُّبَ وَجْهِكَ فِي السَّمَاء </a:t>
            </a:r>
            <a:r>
              <a:rPr lang="ar-SA" sz="2400" b="1" spc="50" dirty="0" err="1">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فَلَنُوَلِّيَنَّكَ</a:t>
            </a: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 قِبْلَةً تَرْضَاهَا فَوَلِّ وَجْهَكَ شَطْرَ الْمَسْجِدِ الْحَرَامِ وَحَيْثُ مَا كُنتُمْ فَوَلُّواْ وُجُوهَكُمْ شَطْرَهُ) البقرة 144</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3000348" y="1340768"/>
            <a:ext cx="4572000" cy="1569660"/>
          </a:xfrm>
          <a:prstGeom prst="rect">
            <a:avLst/>
          </a:prstGeom>
        </p:spPr>
        <p:txBody>
          <a:bodyPr>
            <a:spAutoFit/>
          </a:bodyPr>
          <a:lstStyle/>
          <a:p>
            <a:pPr marL="352695" indent="-352695" algn="ctr">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الخامسة: مبارك</a:t>
            </a:r>
          </a:p>
          <a:p>
            <a:pPr marL="352695" indent="-352695" algn="ctr">
              <a:defRPr/>
            </a:pPr>
            <a:r>
              <a:rPr lang="ar-SA" sz="2400" b="1" spc="50" dirty="0">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قال تعالى: (إنَّ أَوَّلَ بَيْتٍ وُضِعَ لِلنَّاسِ لَلَّذِي بِبَكَّةَ مُبَارَكًا وَهُدًى لِّلْعَالَمِينَ)     </a:t>
            </a:r>
          </a:p>
          <a:p>
            <a:pPr marL="352695" indent="-352695" algn="ctr">
              <a:defRPr/>
            </a:pPr>
            <a:r>
              <a:rPr lang="ar-SA" sz="2400" b="1" spc="50" dirty="0">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آل عمران:96.</a:t>
            </a:r>
          </a:p>
        </p:txBody>
      </p:sp>
      <p:sp>
        <p:nvSpPr>
          <p:cNvPr id="6" name="مستطيل 5"/>
          <p:cNvSpPr/>
          <p:nvPr/>
        </p:nvSpPr>
        <p:spPr>
          <a:xfrm>
            <a:off x="714348" y="3857628"/>
            <a:ext cx="4572000" cy="1200329"/>
          </a:xfrm>
          <a:prstGeom prst="rect">
            <a:avLst/>
          </a:prstGeom>
        </p:spPr>
        <p:txBody>
          <a:bodyPr>
            <a:spAutoFit/>
          </a:bodyPr>
          <a:lstStyle/>
          <a:p>
            <a:pPr marL="352695" indent="-352695" algn="ctr">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السادسة: مثابة للناس </a:t>
            </a:r>
            <a:r>
              <a:rPr lang="ar-SA"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itchFamily="2" charset="-78"/>
                <a:cs typeface="Sultan bold" pitchFamily="2" charset="-78"/>
              </a:rPr>
              <a:t/>
            </a:r>
            <a:br>
              <a:rPr lang="ar-SA"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itchFamily="2" charset="-78"/>
                <a:cs typeface="Sultan bold" pitchFamily="2" charset="-78"/>
              </a:rPr>
            </a:b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قال تعالى: (وَإِذْ جَعَلْنَا الْبَيْتَ مَثَابَةً لِّلنَّاسِ وَأَمْناً) البقرة: 125.</a:t>
            </a:r>
            <a:endParaRPr lang="ar-SA" sz="2400" b="1" spc="50" dirty="0" err="1">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 y="0"/>
            <a:ext cx="9144000" cy="6858000"/>
          </a:xfrm>
          <a:prstGeom prst="rect">
            <a:avLst/>
          </a:prstGeom>
        </p:spPr>
      </p:pic>
      <p:sp>
        <p:nvSpPr>
          <p:cNvPr id="6" name="عنوان 1"/>
          <p:cNvSpPr txBox="1">
            <a:spLocks/>
          </p:cNvSpPr>
          <p:nvPr/>
        </p:nvSpPr>
        <p:spPr>
          <a:xfrm>
            <a:off x="653371" y="2066488"/>
            <a:ext cx="7720986" cy="533400"/>
          </a:xfrm>
          <a:prstGeom prst="rect">
            <a:avLst/>
          </a:prstGeom>
        </p:spPr>
        <p:txBody>
          <a:bodyPr vert="horz" lIns="91440" tIns="45720" rIns="91440" bIns="45720" rtlCol="1" anchor="ctr">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6000" b="1" i="0" u="none" strike="noStrike" kern="1200" normalizeH="0" baseline="0" noProof="0" dirty="0" smtClean="0">
                <a:ln w="1905"/>
                <a:solidFill>
                  <a:srgbClr val="996600"/>
                </a:solidFill>
                <a:effectLst>
                  <a:innerShdw blurRad="69850" dist="43180" dir="5400000">
                    <a:srgbClr val="000000">
                      <a:alpha val="65000"/>
                    </a:srgbClr>
                  </a:innerShdw>
                  <a:reflection blurRad="6350" stA="55000" endA="300" endPos="45500" dir="5400000" sy="-100000" algn="bl" rotWithShape="0"/>
                </a:effectLst>
                <a:uLnTx/>
                <a:uFillTx/>
                <a:latin typeface="beIN Normal " pitchFamily="2" charset="-78"/>
                <a:ea typeface="+mj-ea"/>
                <a:cs typeface="beIN Normal " pitchFamily="2" charset="-78"/>
              </a:rPr>
              <a:t>معنى التعظيم؟</a:t>
            </a:r>
            <a:endParaRPr kumimoji="0" lang="ar-SA" sz="6000" b="1" i="0" u="none" strike="noStrike" kern="1200" normalizeH="0" baseline="0" noProof="0" dirty="0">
              <a:ln w="1905"/>
              <a:solidFill>
                <a:srgbClr val="996600"/>
              </a:solidFill>
              <a:effectLst>
                <a:innerShdw blurRad="69850" dist="43180" dir="5400000">
                  <a:srgbClr val="000000">
                    <a:alpha val="65000"/>
                  </a:srgbClr>
                </a:innerShdw>
                <a:reflection blurRad="6350" stA="55000" endA="300" endPos="45500" dir="5400000" sy="-100000" algn="bl" rotWithShape="0"/>
              </a:effectLst>
              <a:uLnTx/>
              <a:uFillTx/>
              <a:latin typeface="beIN Normal " pitchFamily="2" charset="-78"/>
              <a:ea typeface="+mj-ea"/>
              <a:cs typeface="beIN Normal " pitchFamily="2" charset="-78"/>
            </a:endParaRPr>
          </a:p>
        </p:txBody>
      </p:sp>
      <p:sp>
        <p:nvSpPr>
          <p:cNvPr id="10" name="مربع نص 9"/>
          <p:cNvSpPr txBox="1"/>
          <p:nvPr/>
        </p:nvSpPr>
        <p:spPr>
          <a:xfrm>
            <a:off x="214282" y="2924944"/>
            <a:ext cx="8554721" cy="2636556"/>
          </a:xfrm>
          <a:prstGeom prst="rect">
            <a:avLst/>
          </a:prstGeom>
          <a:noFill/>
        </p:spPr>
        <p:txBody>
          <a:bodyPr wrap="square" rtlCol="1">
            <a:spAutoFit/>
          </a:bodyPr>
          <a:lstStyle/>
          <a:p>
            <a:pPr marL="0" lvl="8" fontAlgn="base">
              <a:spcBef>
                <a:spcPct val="0"/>
              </a:spcBef>
              <a:spcAft>
                <a:spcPct val="0"/>
              </a:spcAft>
            </a:pPr>
            <a:r>
              <a:rPr lang="ar-SA" sz="3600" dirty="0" smtClean="0">
                <a:solidFill>
                  <a:srgbClr val="000000"/>
                </a:solidFill>
                <a:latin typeface="Hacen Samra Lt" pitchFamily="2" charset="-78"/>
                <a:cs typeface="Sultan bold" pitchFamily="2" charset="-78"/>
              </a:rPr>
              <a:t>الحب والتقدير والإجلال الذي </a:t>
            </a:r>
            <a:r>
              <a:rPr lang="ar-SA" sz="3600" dirty="0">
                <a:solidFill>
                  <a:srgbClr val="000000"/>
                </a:solidFill>
                <a:latin typeface="Hacen Samra Lt" pitchFamily="2" charset="-78"/>
                <a:cs typeface="Sultan bold" pitchFamily="2" charset="-78"/>
              </a:rPr>
              <a:t>ي</a:t>
            </a:r>
            <a:r>
              <a:rPr lang="ar-SA" sz="3600" dirty="0" smtClean="0">
                <a:solidFill>
                  <a:srgbClr val="000000"/>
                </a:solidFill>
                <a:latin typeface="Hacen Samra Lt" pitchFamily="2" charset="-78"/>
                <a:cs typeface="Sultan bold" pitchFamily="2" charset="-78"/>
              </a:rPr>
              <a:t>نبعث من القلب للبلد الحرام، وإظهار تميزه عن غيره، والعمل بواجبات هذا التعظيم والحب والجوار، بفعل الخير، وترك ما تنتهك حرمته حقاً لله تعالى على الناس. </a:t>
            </a:r>
            <a:endParaRPr lang="ar-SA" sz="3600" dirty="0">
              <a:solidFill>
                <a:srgbClr val="000000"/>
              </a:solidFill>
              <a:latin typeface="Hacen Samra Lt" pitchFamily="2" charset="-78"/>
              <a:cs typeface="Sultan bold" pitchFamily="2" charset="-78"/>
            </a:endParaRPr>
          </a:p>
          <a:p>
            <a:pPr fontAlgn="base">
              <a:spcBef>
                <a:spcPct val="0"/>
              </a:spcBef>
              <a:spcAft>
                <a:spcPct val="0"/>
              </a:spcAft>
            </a:pPr>
            <a:endParaRPr lang="ar-SA" sz="2133" dirty="0">
              <a:solidFill>
                <a:srgbClr val="000000"/>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7" name="صورة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051720" y="1628800"/>
            <a:ext cx="5715024" cy="1938992"/>
          </a:xfrm>
          <a:prstGeom prst="rect">
            <a:avLst/>
          </a:prstGeom>
        </p:spPr>
        <p:txBody>
          <a:bodyPr wrap="square">
            <a:spAutoFit/>
          </a:bodyPr>
          <a:lstStyle/>
          <a:p>
            <a:pPr marL="352695" indent="-352695">
              <a:defRPr/>
            </a:pPr>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السابعة: هدى للعالمين</a:t>
            </a:r>
            <a:r>
              <a:rPr lang="ar-SA" kern="0" dirty="0">
                <a:solidFill>
                  <a:srgbClr val="000000"/>
                </a:solidFill>
                <a:latin typeface="Sakkal Majalla" pitchFamily="2" charset="-78"/>
                <a:ea typeface="+mn-ea"/>
                <a:cs typeface="Sakkal Majalla" pitchFamily="2" charset="-78"/>
              </a:rPr>
              <a:t/>
            </a:r>
            <a:br>
              <a:rPr lang="ar-SA" kern="0" dirty="0">
                <a:solidFill>
                  <a:srgbClr val="000000"/>
                </a:solidFill>
                <a:latin typeface="Sakkal Majalla" pitchFamily="2" charset="-78"/>
                <a:ea typeface="+mn-ea"/>
                <a:cs typeface="Sakkal Majalla" pitchFamily="2" charset="-78"/>
              </a:rPr>
            </a:br>
            <a:r>
              <a:rPr lang="ar-SA" sz="2400" b="1" spc="50" dirty="0">
                <a:ln w="13500">
                  <a:solidFill>
                    <a:schemeClr val="accent1">
                      <a:shade val="2500"/>
                      <a:alpha val="6500"/>
                    </a:schemeClr>
                  </a:solidFill>
                  <a:prstDash val="solid"/>
                </a:ln>
                <a:solidFill>
                  <a:srgbClr val="996600">
                    <a:alpha val="95000"/>
                  </a:srgbClr>
                </a:solidFill>
                <a:effectLst>
                  <a:innerShdw blurRad="50900" dist="38500" dir="13500000">
                    <a:srgbClr val="000000">
                      <a:alpha val="60000"/>
                    </a:srgbClr>
                  </a:innerShdw>
                </a:effectLst>
                <a:latin typeface="Sakkal Majalla" pitchFamily="2" charset="-78"/>
                <a:cs typeface="Sultan bold" pitchFamily="2" charset="-78"/>
              </a:rPr>
              <a:t>قال تعالى: (إنَّ أَوَّلَ بَيْتٍ وُضِعَ لِلنَّاسِ لَلَّذِي بِبَكَّةَ مُبَارَكًا وَهُدًى لِّلْعَالَمِينَ) آل عمران 96 .</a:t>
            </a:r>
            <a:r>
              <a:rPr lang="ar-SA"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ultan bold" pitchFamily="2" charset="-78"/>
              </a:rPr>
              <a:t/>
            </a:r>
            <a:br>
              <a:rPr lang="ar-SA"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Sakkal Majalla" pitchFamily="2" charset="-78"/>
                <a:cs typeface="Sultan bold" pitchFamily="2" charset="-78"/>
              </a:rPr>
            </a:br>
            <a:r>
              <a:rPr lang="ar-SA" sz="2400" b="1" dirty="0">
                <a:ln w="1905"/>
                <a:solidFill>
                  <a:srgbClr val="7030A0"/>
                </a:solidFill>
                <a:effectLst>
                  <a:innerShdw blurRad="69850" dist="43180" dir="5400000">
                    <a:srgbClr val="000000">
                      <a:alpha val="65000"/>
                    </a:srgbClr>
                  </a:innerShdw>
                </a:effectLst>
                <a:latin typeface="Sakkal Majalla" pitchFamily="2" charset="-78"/>
                <a:cs typeface="Sultan bold" pitchFamily="2" charset="-78"/>
              </a:rPr>
              <a:t/>
            </a:r>
            <a:br>
              <a:rPr lang="ar-SA" sz="2400" b="1" dirty="0">
                <a:ln w="1905"/>
                <a:solidFill>
                  <a:srgbClr val="7030A0"/>
                </a:solidFill>
                <a:effectLst>
                  <a:innerShdw blurRad="69850" dist="43180" dir="5400000">
                    <a:srgbClr val="000000">
                      <a:alpha val="65000"/>
                    </a:srgbClr>
                  </a:innerShdw>
                </a:effectLst>
                <a:latin typeface="Sakkal Majalla" pitchFamily="2" charset="-78"/>
                <a:cs typeface="Sultan bold" pitchFamily="2" charset="-78"/>
              </a:rPr>
            </a:br>
            <a:endParaRPr lang="ar-SA"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itchFamily="2" charset="-78"/>
              <a:cs typeface="Sultan bold" pitchFamily="2" charset="-78"/>
            </a:endParaRPr>
          </a:p>
        </p:txBody>
      </p:sp>
      <p:sp>
        <p:nvSpPr>
          <p:cNvPr id="6" name="مستطيل 5"/>
          <p:cNvSpPr/>
          <p:nvPr/>
        </p:nvSpPr>
        <p:spPr>
          <a:xfrm>
            <a:off x="1142976" y="3929066"/>
            <a:ext cx="4572000" cy="1200329"/>
          </a:xfrm>
          <a:prstGeom prst="rect">
            <a:avLst/>
          </a:prstGeom>
        </p:spPr>
        <p:txBody>
          <a:bodyPr>
            <a:spAutoFit/>
          </a:bodyPr>
          <a:lstStyle/>
          <a:p>
            <a:r>
              <a:rPr lang="ar-SA" sz="2400" dirty="0" err="1">
                <a:ln w="0"/>
                <a:effectLst>
                  <a:outerShdw blurRad="38100" dist="19050" dir="2700000" algn="tl" rotWithShape="0">
                    <a:schemeClr val="dk1">
                      <a:alpha val="40000"/>
                    </a:schemeClr>
                  </a:outerShdw>
                </a:effectLst>
                <a:latin typeface="Sakkal Majalla" pitchFamily="2" charset="-78"/>
                <a:cs typeface="Sultan bold" pitchFamily="2" charset="-78"/>
              </a:rPr>
              <a:t>الخصيصة</a:t>
            </a:r>
            <a:r>
              <a:rPr lang="ar-SA" sz="2400" dirty="0">
                <a:ln w="0"/>
                <a:effectLst>
                  <a:outerShdw blurRad="38100" dist="19050" dir="2700000" algn="tl" rotWithShape="0">
                    <a:schemeClr val="dk1">
                      <a:alpha val="40000"/>
                    </a:schemeClr>
                  </a:outerShdw>
                </a:effectLst>
                <a:latin typeface="Sakkal Majalla" pitchFamily="2" charset="-78"/>
                <a:cs typeface="Sultan bold" pitchFamily="2" charset="-78"/>
              </a:rPr>
              <a:t> الثامنة: قياما للناس</a:t>
            </a:r>
            <a:r>
              <a:rPr lang="ar-SA" sz="2400" b="1" dirty="0" smtClean="0">
                <a:ln w="1905"/>
                <a:solidFill>
                  <a:srgbClr val="7030A0"/>
                </a:solidFill>
                <a:effectLst>
                  <a:innerShdw blurRad="69850" dist="43180" dir="5400000">
                    <a:srgbClr val="000000">
                      <a:alpha val="65000"/>
                    </a:srgbClr>
                  </a:innerShdw>
                </a:effectLst>
                <a:latin typeface="Sakkal Majalla" pitchFamily="2" charset="-78"/>
                <a:cs typeface="Sultan bold" pitchFamily="2" charset="-78"/>
              </a:rPr>
              <a:t/>
            </a:r>
            <a:br>
              <a:rPr lang="ar-SA" sz="2400" b="1" dirty="0" smtClean="0">
                <a:ln w="1905"/>
                <a:solidFill>
                  <a:srgbClr val="7030A0"/>
                </a:solidFill>
                <a:effectLst>
                  <a:innerShdw blurRad="69850" dist="43180" dir="5400000">
                    <a:srgbClr val="000000">
                      <a:alpha val="65000"/>
                    </a:srgbClr>
                  </a:innerShdw>
                </a:effectLst>
                <a:latin typeface="Sakkal Majalla" pitchFamily="2" charset="-78"/>
                <a:cs typeface="Sultan bold" pitchFamily="2" charset="-78"/>
              </a:rPr>
            </a:br>
            <a:r>
              <a:rPr lang="ar-SA"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Sakkal Majalla" pitchFamily="2" charset="-78"/>
                <a:cs typeface="Sultan bold" pitchFamily="2" charset="-78"/>
              </a:rPr>
              <a:t>قل تعالى: (جَعَلَ اللَّهُ الْكَعْبَةَ الْبَيْتَ الْحَرَامَ قِيَامًا لِّلنَّاسِ) المائدة 97</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0150" y="484517"/>
            <a:ext cx="5943604" cy="1384995"/>
          </a:xfrm>
          <a:prstGeom prst="rect">
            <a:avLst/>
          </a:prstGeom>
        </p:spPr>
        <p:txBody>
          <a:bodyPr wrap="square">
            <a:spAutoFit/>
          </a:bodyPr>
          <a:lstStyle/>
          <a:p>
            <a:pPr indent="-352616" algn="ctr" defTabSz="940469" fontAlgn="base">
              <a:spcBef>
                <a:spcPct val="0"/>
              </a:spcBef>
              <a:spcAft>
                <a:spcPct val="0"/>
              </a:spcAft>
              <a:defRPr/>
            </a:pPr>
            <a:r>
              <a:rPr lang="ar-SA" sz="2800" b="1" dirty="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تميز الوافد لبيت الله </a:t>
            </a:r>
            <a:r>
              <a:rPr lang="ar-SA" sz="2800" b="1" dirty="0" smtClean="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الحرام بالتعاون </a:t>
            </a:r>
            <a:r>
              <a:rPr lang="ar-SA" sz="2800" b="1" dirty="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مع مجموعتك </a:t>
            </a:r>
            <a:endParaRPr lang="ar-SA" sz="2800" b="1" dirty="0" smtClean="0">
              <a:ln w="1905"/>
              <a:solidFill>
                <a:srgbClr val="B47800"/>
              </a:solidFill>
              <a:effectLst>
                <a:innerShdw blurRad="69850" dist="43180" dir="5400000">
                  <a:srgbClr val="000000">
                    <a:alpha val="65000"/>
                  </a:srgbClr>
                </a:innerShdw>
              </a:effectLst>
              <a:latin typeface="beIN Normal " pitchFamily="2" charset="-78"/>
              <a:cs typeface="beIN Normal " pitchFamily="2" charset="-78"/>
            </a:endParaRPr>
          </a:p>
          <a:p>
            <a:pPr indent="-352616" algn="ctr" defTabSz="940469" fontAlgn="base">
              <a:spcBef>
                <a:spcPct val="0"/>
              </a:spcBef>
              <a:spcAft>
                <a:spcPct val="0"/>
              </a:spcAft>
              <a:defRPr/>
            </a:pPr>
            <a:r>
              <a:rPr lang="ar-SA" sz="2800" b="1" dirty="0" smtClean="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قومي </a:t>
            </a:r>
            <a:r>
              <a:rPr lang="ar-SA" sz="2800" b="1" dirty="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بتعبئة نموذج المقارنة التالي:</a:t>
            </a:r>
          </a:p>
        </p:txBody>
      </p:sp>
      <p:sp>
        <p:nvSpPr>
          <p:cNvPr id="7" name="مستطيل 6"/>
          <p:cNvSpPr/>
          <p:nvPr/>
        </p:nvSpPr>
        <p:spPr>
          <a:xfrm>
            <a:off x="6516216" y="508105"/>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graphicFrame>
        <p:nvGraphicFramePr>
          <p:cNvPr id="8" name="جدول 7"/>
          <p:cNvGraphicFramePr>
            <a:graphicFrameLocks noGrp="1"/>
          </p:cNvGraphicFramePr>
          <p:nvPr>
            <p:extLst>
              <p:ext uri="{D42A27DB-BD31-4B8C-83A1-F6EECF244321}">
                <p14:modId xmlns:p14="http://schemas.microsoft.com/office/powerpoint/2010/main" val="2725869934"/>
              </p:ext>
            </p:extLst>
          </p:nvPr>
        </p:nvGraphicFramePr>
        <p:xfrm>
          <a:off x="1150490" y="2204864"/>
          <a:ext cx="7093918" cy="3928424"/>
        </p:xfrm>
        <a:graphic>
          <a:graphicData uri="http://schemas.openxmlformats.org/drawingml/2006/table">
            <a:tbl>
              <a:tblPr rtl="1" firstRow="1" bandRow="1">
                <a:tableStyleId>{616DA210-FB5B-4158-B5E0-FEB733F419BA}</a:tableStyleId>
              </a:tblPr>
              <a:tblGrid>
                <a:gridCol w="2481494"/>
                <a:gridCol w="2255337"/>
                <a:gridCol w="2357087"/>
              </a:tblGrid>
              <a:tr h="406584">
                <a:tc>
                  <a:txBody>
                    <a:bodyPr/>
                    <a:lstStyle/>
                    <a:p>
                      <a:pPr algn="ctr" rtl="1"/>
                      <a:r>
                        <a:rPr lang="ar-SA" sz="2200" dirty="0" smtClean="0"/>
                        <a:t>الوافد لبيت الله</a:t>
                      </a:r>
                      <a:endParaRPr lang="ar-SA" sz="2200" b="1" dirty="0">
                        <a:latin typeface="Sakkal Majalla" pitchFamily="2" charset="-78"/>
                        <a:cs typeface="Sultan bold" pitchFamily="2" charset="-78"/>
                      </a:endParaRPr>
                    </a:p>
                  </a:txBody>
                  <a:tcPr marL="64057" marR="64057" marT="32030" marB="32030"/>
                </a:tc>
                <a:tc>
                  <a:txBody>
                    <a:bodyPr/>
                    <a:lstStyle/>
                    <a:p>
                      <a:pPr algn="ctr" rtl="1"/>
                      <a:r>
                        <a:rPr lang="ar-SA" sz="2200" dirty="0" smtClean="0"/>
                        <a:t>وجه المقارنة</a:t>
                      </a:r>
                      <a:endParaRPr lang="ar-SA" sz="2200" b="1" dirty="0">
                        <a:latin typeface="Sakkal Majalla" pitchFamily="2" charset="-78"/>
                        <a:cs typeface="Sultan bold" pitchFamily="2" charset="-78"/>
                      </a:endParaRPr>
                    </a:p>
                  </a:txBody>
                  <a:tcPr marL="64057" marR="64057" marT="32030" marB="32030"/>
                </a:tc>
                <a:tc>
                  <a:txBody>
                    <a:bodyPr/>
                    <a:lstStyle/>
                    <a:p>
                      <a:pPr algn="ctr" rtl="1"/>
                      <a:r>
                        <a:rPr lang="ar-SA" sz="2200" dirty="0" smtClean="0"/>
                        <a:t>السائح</a:t>
                      </a:r>
                      <a:r>
                        <a:rPr lang="ar-SA" sz="2200" baseline="0" dirty="0" smtClean="0"/>
                        <a:t> في العالم</a:t>
                      </a:r>
                      <a:endParaRPr lang="ar-SA" sz="2200" b="1" dirty="0">
                        <a:latin typeface="Sakkal Majalla" pitchFamily="2" charset="-78"/>
                        <a:cs typeface="Sultan bold" pitchFamily="2" charset="-78"/>
                      </a:endParaRPr>
                    </a:p>
                  </a:txBody>
                  <a:tcPr marL="64057" marR="64057" marT="32030" marB="32030"/>
                </a:tc>
              </a:tr>
              <a:tr h="325991">
                <a:tc>
                  <a:txBody>
                    <a:bodyPr/>
                    <a:lstStyle/>
                    <a:p>
                      <a:pPr marL="0" marR="0" indent="0" algn="ctr" defTabSz="1234440" rtl="1" eaLnBrk="1" fontAlgn="auto" latinLnBrk="0" hangingPunct="1">
                        <a:lnSpc>
                          <a:spcPct val="100000"/>
                        </a:lnSpc>
                        <a:spcBef>
                          <a:spcPts val="0"/>
                        </a:spcBef>
                        <a:spcAft>
                          <a:spcPts val="0"/>
                        </a:spcAft>
                        <a:buClrTx/>
                        <a:buSzTx/>
                        <a:buFontTx/>
                        <a:buNone/>
                        <a:tabLst/>
                        <a:defRPr/>
                      </a:pPr>
                      <a:endParaRPr lang="ar-SA" sz="1700" dirty="0">
                        <a:latin typeface="Sakkal Majalla" pitchFamily="2" charset="-78"/>
                        <a:cs typeface="Sultan bold" pitchFamily="2" charset="-78"/>
                      </a:endParaRPr>
                    </a:p>
                  </a:txBody>
                  <a:tcPr marL="64057" marR="64057" marT="32030" marB="32030"/>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الغرض</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الوضع المادي</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السلوك الأخلاقي</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أماكن الانتشار</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العمل اليومي</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سبب الرحلة</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الهدف من استقباله</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من يرعى حقوقه</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a:latin typeface="Sakkal Majalla" pitchFamily="2" charset="-78"/>
                        <a:ea typeface="Calibri"/>
                        <a:cs typeface="Sultan bold" pitchFamily="2" charset="-78"/>
                      </a:endParaRPr>
                    </a:p>
                  </a:txBody>
                  <a:tcPr marL="48042" marR="48042" marT="0" marB="0" anchor="ctr"/>
                </a:tc>
              </a:tr>
              <a:tr h="32599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ما عقوبة من يضايقه</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r h="587921">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c>
                  <a:txBody>
                    <a:bodyPr/>
                    <a:lstStyle/>
                    <a:p>
                      <a:pPr algn="ctr" rtl="1"/>
                      <a:r>
                        <a:rPr lang="ar-SA" sz="1700" dirty="0" smtClean="0">
                          <a:latin typeface="GE SS Two Light" panose="020A0503020102020204" pitchFamily="18" charset="-78"/>
                          <a:ea typeface="GE SS Two Light" panose="020A0503020102020204" pitchFamily="18" charset="-78"/>
                          <a:cs typeface="GE SS Two Light" panose="020A0503020102020204" pitchFamily="18" charset="-78"/>
                        </a:rPr>
                        <a:t>اشهر من عمل هذا العمل</a:t>
                      </a:r>
                      <a:endParaRPr lang="ar-SA" sz="1700" b="1" dirty="0">
                        <a:latin typeface="GE SS Two Light" panose="020A0503020102020204" pitchFamily="18" charset="-78"/>
                        <a:ea typeface="GE SS Two Light" panose="020A0503020102020204" pitchFamily="18" charset="-78"/>
                        <a:cs typeface="GE SS Two Light" panose="020A0503020102020204" pitchFamily="18" charset="-78"/>
                      </a:endParaRPr>
                    </a:p>
                  </a:txBody>
                  <a:tcPr marL="64057" marR="64057" marT="32030" marB="32030"/>
                </a:tc>
                <a:tc>
                  <a:txBody>
                    <a:bodyPr/>
                    <a:lstStyle/>
                    <a:p>
                      <a:pPr algn="ctr" rtl="1">
                        <a:lnSpc>
                          <a:spcPct val="115000"/>
                        </a:lnSpc>
                        <a:spcAft>
                          <a:spcPts val="0"/>
                        </a:spcAft>
                      </a:pPr>
                      <a:endParaRPr lang="en-US" sz="1700" dirty="0">
                        <a:latin typeface="Sakkal Majalla" pitchFamily="2" charset="-78"/>
                        <a:ea typeface="Calibri"/>
                        <a:cs typeface="Sultan bold" pitchFamily="2" charset="-78"/>
                      </a:endParaRPr>
                    </a:p>
                  </a:txBody>
                  <a:tcPr marL="48042" marR="48042" marT="0" marB="0" anchor="ct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5" name="جدول 4"/>
          <p:cNvGraphicFramePr>
            <a:graphicFrameLocks noGrp="1"/>
          </p:cNvGraphicFramePr>
          <p:nvPr>
            <p:extLst>
              <p:ext uri="{D42A27DB-BD31-4B8C-83A1-F6EECF244321}">
                <p14:modId xmlns:p14="http://schemas.microsoft.com/office/powerpoint/2010/main" val="528044997"/>
              </p:ext>
            </p:extLst>
          </p:nvPr>
        </p:nvGraphicFramePr>
        <p:xfrm>
          <a:off x="857224" y="571480"/>
          <a:ext cx="7418286" cy="5620051"/>
        </p:xfrm>
        <a:graphic>
          <a:graphicData uri="http://schemas.openxmlformats.org/drawingml/2006/table">
            <a:tbl>
              <a:tblPr rtl="1" firstRow="1" bandRow="1">
                <a:tableStyleId>{073A0DAA-6AF3-43AB-8588-CEC1D06C72B9}</a:tableStyleId>
              </a:tblPr>
              <a:tblGrid>
                <a:gridCol w="2594959"/>
                <a:gridCol w="2358462"/>
                <a:gridCol w="2464865"/>
              </a:tblGrid>
              <a:tr h="320064">
                <a:tc>
                  <a:txBody>
                    <a:bodyPr/>
                    <a:lstStyle/>
                    <a:p>
                      <a:pPr marL="0" algn="ctr" defTabSz="914400" rtl="1" eaLnBrk="1" latinLnBrk="0" hangingPunct="1">
                        <a:lnSpc>
                          <a:spcPct val="115000"/>
                        </a:lnSpc>
                        <a:spcAft>
                          <a:spcPts val="0"/>
                        </a:spcAft>
                      </a:pPr>
                      <a:r>
                        <a:rPr lang="ar-SA" sz="1800" kern="1200" dirty="0" smtClean="0"/>
                        <a:t>الوافد لبيت الله</a:t>
                      </a:r>
                      <a:endParaRPr lang="ar-SA" sz="18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800" kern="1200" dirty="0" smtClean="0"/>
                        <a:t>وجه المقارنة</a:t>
                      </a:r>
                      <a:endParaRPr lang="ar-SA" sz="18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800" kern="1200" dirty="0" smtClean="0"/>
                        <a:t>السائح في العالم</a:t>
                      </a:r>
                      <a:endParaRPr lang="ar-SA" sz="1800" kern="1200" dirty="0">
                        <a:solidFill>
                          <a:schemeClr val="tx1"/>
                        </a:solidFill>
                        <a:latin typeface="Sakkal Majalla" pitchFamily="2" charset="-78"/>
                        <a:ea typeface="Calibri"/>
                        <a:cs typeface="Sultan bold" pitchFamily="2" charset="-78"/>
                      </a:endParaRPr>
                    </a:p>
                  </a:txBody>
                  <a:tcPr marL="69669" marR="69669" marT="34834" marB="34834" anchor="ctr"/>
                </a:tc>
              </a:tr>
              <a:tr h="320064">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ar-SA" sz="1600" kern="1200" dirty="0" smtClean="0"/>
                        <a:t>إقامة ركن الإسلام </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smtClean="0"/>
                        <a:t>الغرض</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smtClean="0"/>
                        <a:t>اللهو</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320064">
                <a:tc>
                  <a:txBody>
                    <a:bodyPr/>
                    <a:lstStyle/>
                    <a:p>
                      <a:pPr marL="0" algn="ctr" defTabSz="914400" rtl="1" eaLnBrk="1" latinLnBrk="0" hangingPunct="1">
                        <a:lnSpc>
                          <a:spcPct val="115000"/>
                        </a:lnSpc>
                        <a:spcAft>
                          <a:spcPts val="0"/>
                        </a:spcAft>
                      </a:pPr>
                      <a:r>
                        <a:rPr lang="ar-SA" sz="1600" kern="1200" dirty="0"/>
                        <a:t>الغالب فقراء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الوضع المادي</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a:t>الغالب أغنياء </a:t>
                      </a:r>
                      <a:endParaRPr lang="en-US" sz="1600" kern="1200">
                        <a:solidFill>
                          <a:schemeClr val="tx1"/>
                        </a:solidFill>
                        <a:latin typeface="Sakkal Majalla" pitchFamily="2" charset="-78"/>
                        <a:ea typeface="Calibri"/>
                        <a:cs typeface="Sultan bold" pitchFamily="2" charset="-78"/>
                      </a:endParaRPr>
                    </a:p>
                  </a:txBody>
                  <a:tcPr marL="52251" marR="52251" marT="0" marB="0" anchor="ctr"/>
                </a:tc>
              </a:tr>
              <a:tr h="320064">
                <a:tc>
                  <a:txBody>
                    <a:bodyPr/>
                    <a:lstStyle/>
                    <a:p>
                      <a:pPr marL="0" algn="ctr" defTabSz="914400" rtl="1" eaLnBrk="1" latinLnBrk="0" hangingPunct="1">
                        <a:lnSpc>
                          <a:spcPct val="115000"/>
                        </a:lnSpc>
                        <a:spcAft>
                          <a:spcPts val="0"/>
                        </a:spcAft>
                      </a:pPr>
                      <a:r>
                        <a:rPr lang="ar-SA" sz="1600" kern="1200" dirty="0"/>
                        <a:t>محافظ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السلوك الأخلاقي</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a:t>الغالب مخل</a:t>
                      </a:r>
                      <a:endParaRPr lang="en-US" sz="1600" kern="1200">
                        <a:solidFill>
                          <a:schemeClr val="tx1"/>
                        </a:solidFill>
                        <a:latin typeface="Sakkal Majalla" pitchFamily="2" charset="-78"/>
                        <a:ea typeface="Calibri"/>
                        <a:cs typeface="Sultan bold" pitchFamily="2" charset="-78"/>
                      </a:endParaRPr>
                    </a:p>
                  </a:txBody>
                  <a:tcPr marL="52251" marR="52251" marT="0" marB="0" anchor="ctr"/>
                </a:tc>
              </a:tr>
              <a:tr h="524334">
                <a:tc>
                  <a:txBody>
                    <a:bodyPr/>
                    <a:lstStyle/>
                    <a:p>
                      <a:pPr marL="0" algn="ctr" defTabSz="914400" rtl="1" eaLnBrk="1" latinLnBrk="0" hangingPunct="1">
                        <a:lnSpc>
                          <a:spcPct val="115000"/>
                        </a:lnSpc>
                        <a:spcAft>
                          <a:spcPts val="0"/>
                        </a:spcAft>
                      </a:pPr>
                      <a:r>
                        <a:rPr lang="ar-SA" sz="1600" kern="1200" dirty="0"/>
                        <a:t>المشاعر وحول الحرم والروضة الشريفة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أماكن الانتشار</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smtClean="0"/>
                        <a:t>المتاحف </a:t>
                      </a:r>
                      <a:r>
                        <a:rPr lang="ar-SA" sz="1600" kern="1200" dirty="0"/>
                        <a:t>، والأندية ، المعابد ، الملاهي الليلية ، والشواطئ</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524334">
                <a:tc>
                  <a:txBody>
                    <a:bodyPr/>
                    <a:lstStyle/>
                    <a:p>
                      <a:pPr marL="0" algn="ctr" defTabSz="914400" rtl="1" eaLnBrk="1" latinLnBrk="0" hangingPunct="1">
                        <a:lnSpc>
                          <a:spcPct val="115000"/>
                        </a:lnSpc>
                        <a:spcAft>
                          <a:spcPts val="0"/>
                        </a:spcAft>
                      </a:pPr>
                      <a:r>
                        <a:rPr lang="ar-SA" sz="1600" kern="1200" dirty="0"/>
                        <a:t>نسك وطواف ، صلاة  ودعاء،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العمل اليومي</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a:t>أكل ، تجول ، </a:t>
                      </a:r>
                      <a:r>
                        <a:rPr lang="ar-SA" sz="1600" kern="1200" dirty="0" smtClean="0"/>
                        <a:t>نوم </a:t>
                      </a:r>
                      <a:r>
                        <a:rPr lang="ar-SA" sz="1600" kern="1200" dirty="0"/>
                        <a:t>، </a:t>
                      </a:r>
                      <a:r>
                        <a:rPr lang="ar-SA" sz="1600" kern="1200" dirty="0" smtClean="0"/>
                        <a:t>تسوق </a:t>
                      </a:r>
                      <a:r>
                        <a:rPr lang="ar-SA" sz="1600" kern="1200" dirty="0"/>
                        <a:t>، لهو </a:t>
                      </a:r>
                      <a:r>
                        <a:rPr lang="ar-SA" sz="1600" kern="1200" dirty="0" smtClean="0"/>
                        <a:t>إسراف </a:t>
                      </a:r>
                      <a:r>
                        <a:rPr lang="ar-SA" sz="1600" kern="1200" dirty="0"/>
                        <a:t>وربما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524334">
                <a:tc>
                  <a:txBody>
                    <a:bodyPr/>
                    <a:lstStyle/>
                    <a:p>
                      <a:pPr marL="0" algn="ctr" defTabSz="914400" rtl="1" eaLnBrk="1" latinLnBrk="0" hangingPunct="1">
                        <a:lnSpc>
                          <a:spcPct val="115000"/>
                        </a:lnSpc>
                        <a:spcAft>
                          <a:spcPts val="0"/>
                        </a:spcAft>
                      </a:pPr>
                      <a:r>
                        <a:rPr lang="ar-SA" sz="1600" kern="1200" dirty="0"/>
                        <a:t>نداء من الله ودعوة إبراهيم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سبب الرحلة</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a:t>المتعة وتلبية دعوات شركات  السياحة المسعورة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786501">
                <a:tc>
                  <a:txBody>
                    <a:bodyPr/>
                    <a:lstStyle/>
                    <a:p>
                      <a:pPr marL="0" algn="ctr" defTabSz="914400" rtl="1" eaLnBrk="1" latinLnBrk="0" hangingPunct="1">
                        <a:lnSpc>
                          <a:spcPct val="115000"/>
                        </a:lnSpc>
                        <a:spcAft>
                          <a:spcPts val="0"/>
                        </a:spcAft>
                      </a:pPr>
                      <a:r>
                        <a:rPr lang="ar-SA" sz="1600" kern="1200" dirty="0"/>
                        <a:t>خدمته والتقرب لله بهذه الخدمة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الهدف من استقباله</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a:t>استغلاله والاستحواذ على ما في جيبه</a:t>
                      </a:r>
                      <a:endParaRPr lang="en-US" sz="1600" kern="1200" dirty="0"/>
                    </a:p>
                    <a:p>
                      <a:pPr marL="0" algn="ctr" defTabSz="914400" rtl="1" eaLnBrk="1" latinLnBrk="0" hangingPunct="1">
                        <a:lnSpc>
                          <a:spcPct val="115000"/>
                        </a:lnSpc>
                        <a:spcAft>
                          <a:spcPts val="0"/>
                        </a:spcAft>
                      </a:pPr>
                      <a:r>
                        <a:rPr lang="ar-SA" sz="1600" kern="1200" dirty="0"/>
                        <a:t>وحل مشكلات اقتصاد البلد</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320064">
                <a:tc>
                  <a:txBody>
                    <a:bodyPr/>
                    <a:lstStyle/>
                    <a:p>
                      <a:pPr marL="0" algn="ctr" defTabSz="914400" rtl="1" eaLnBrk="1" latinLnBrk="0" hangingPunct="1">
                        <a:lnSpc>
                          <a:spcPct val="115000"/>
                        </a:lnSpc>
                        <a:spcAft>
                          <a:spcPts val="0"/>
                        </a:spcAft>
                      </a:pPr>
                      <a:r>
                        <a:rPr lang="ar-SA" sz="1600" kern="1200" dirty="0"/>
                        <a:t>الله  جل في علاه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من يرعى حقوقه</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a:t>قوانين  ترعاه </a:t>
                      </a:r>
                      <a:r>
                        <a:rPr lang="ar-SA" sz="1600" kern="1200" dirty="0" smtClean="0"/>
                        <a:t>لتستفيد </a:t>
                      </a:r>
                      <a:r>
                        <a:rPr lang="ar-SA" sz="1600" kern="1200" dirty="0"/>
                        <a:t>منه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786501">
                <a:tc>
                  <a:txBody>
                    <a:bodyPr/>
                    <a:lstStyle/>
                    <a:p>
                      <a:pPr marL="0" algn="ctr" defTabSz="914400" rtl="1" eaLnBrk="1" latinLnBrk="0" hangingPunct="1">
                        <a:lnSpc>
                          <a:spcPct val="115000"/>
                        </a:lnSpc>
                        <a:spcAft>
                          <a:spcPts val="0"/>
                        </a:spcAft>
                      </a:pPr>
                      <a:r>
                        <a:rPr lang="ar-SA" sz="1600" kern="1200"/>
                        <a:t>نذقه من عذاب إليم </a:t>
                      </a:r>
                      <a:endParaRPr lang="en-US" sz="1600" kern="1200"/>
                    </a:p>
                    <a:p>
                      <a:pPr marL="0" algn="ctr" defTabSz="914400" rtl="1" eaLnBrk="1" latinLnBrk="0" hangingPunct="1">
                        <a:lnSpc>
                          <a:spcPct val="115000"/>
                        </a:lnSpc>
                        <a:spcAft>
                          <a:spcPts val="0"/>
                        </a:spcAft>
                      </a:pPr>
                      <a:r>
                        <a:rPr lang="ar-SA" sz="1600" kern="1200"/>
                        <a:t>ويتعرض لدعوة مستجابة من الحاج </a:t>
                      </a:r>
                      <a:endParaRPr lang="en-US" sz="1600" kern="120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ما عقوبة من يضايقه</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a:t>غرامة مالية ونحوها  وفي غالب البلدان لاشي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r h="524334">
                <a:tc>
                  <a:txBody>
                    <a:bodyPr/>
                    <a:lstStyle/>
                    <a:p>
                      <a:pPr marL="0" algn="ctr" defTabSz="914400" rtl="1" eaLnBrk="1" latinLnBrk="0" hangingPunct="1">
                        <a:lnSpc>
                          <a:spcPct val="115000"/>
                        </a:lnSpc>
                        <a:spcAft>
                          <a:spcPts val="0"/>
                        </a:spcAft>
                      </a:pPr>
                      <a:r>
                        <a:rPr lang="ar-SA" sz="1600" kern="1200" dirty="0"/>
                        <a:t>جميع الرسل </a:t>
                      </a:r>
                      <a:r>
                        <a:rPr lang="ar-SA" sz="1600" kern="1200" dirty="0" smtClean="0"/>
                        <a:t>وعلى رأسهم نبينا</a:t>
                      </a:r>
                      <a:r>
                        <a:rPr lang="ar-SA" sz="1600" kern="1200" dirty="0" smtClean="0">
                          <a:sym typeface="AGA Arabesque"/>
                        </a:rPr>
                        <a:t></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c>
                  <a:txBody>
                    <a:bodyPr/>
                    <a:lstStyle/>
                    <a:p>
                      <a:pPr marL="0" algn="ctr" defTabSz="914400" rtl="1" eaLnBrk="1" latinLnBrk="0" hangingPunct="1">
                        <a:lnSpc>
                          <a:spcPct val="115000"/>
                        </a:lnSpc>
                        <a:spcAft>
                          <a:spcPts val="0"/>
                        </a:spcAft>
                      </a:pPr>
                      <a:r>
                        <a:rPr lang="ar-SA" sz="1600" kern="1200" dirty="0" smtClean="0"/>
                        <a:t>اشهر من عمل هذا العمل</a:t>
                      </a:r>
                      <a:endParaRPr lang="ar-SA" sz="1600" kern="1200" dirty="0">
                        <a:solidFill>
                          <a:schemeClr val="tx1"/>
                        </a:solidFill>
                        <a:latin typeface="Sakkal Majalla" pitchFamily="2" charset="-78"/>
                        <a:ea typeface="Calibri"/>
                        <a:cs typeface="Sultan bold" pitchFamily="2" charset="-78"/>
                      </a:endParaRPr>
                    </a:p>
                  </a:txBody>
                  <a:tcPr marL="69669" marR="69669" marT="34834" marB="34834" anchor="ctr"/>
                </a:tc>
                <a:tc>
                  <a:txBody>
                    <a:bodyPr/>
                    <a:lstStyle/>
                    <a:p>
                      <a:pPr marL="0" algn="ctr" defTabSz="914400" rtl="1" eaLnBrk="1" latinLnBrk="0" hangingPunct="1">
                        <a:lnSpc>
                          <a:spcPct val="115000"/>
                        </a:lnSpc>
                        <a:spcAft>
                          <a:spcPts val="0"/>
                        </a:spcAft>
                      </a:pPr>
                      <a:r>
                        <a:rPr lang="ar-SA" sz="1600" kern="1200" dirty="0"/>
                        <a:t>عدد من الفارغين حققوا </a:t>
                      </a:r>
                      <a:r>
                        <a:rPr lang="ar-SA" sz="1600" kern="1200" dirty="0" smtClean="0"/>
                        <a:t>أرقاما </a:t>
                      </a:r>
                      <a:r>
                        <a:rPr lang="ar-SA" sz="1600" kern="1200" dirty="0"/>
                        <a:t>قياسية </a:t>
                      </a:r>
                      <a:endParaRPr lang="en-US" sz="1600" kern="1200" dirty="0">
                        <a:solidFill>
                          <a:schemeClr val="tx1"/>
                        </a:solidFill>
                        <a:latin typeface="Sakkal Majalla" pitchFamily="2" charset="-78"/>
                        <a:ea typeface="Calibri"/>
                        <a:cs typeface="Sultan bold" pitchFamily="2" charset="-78"/>
                      </a:endParaRPr>
                    </a:p>
                  </a:txBody>
                  <a:tcPr marL="52251" marR="52251" marT="0" marB="0" anchor="ct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395536" y="565229"/>
            <a:ext cx="4966424" cy="830997"/>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base">
              <a:spcBef>
                <a:spcPct val="0"/>
              </a:spcBef>
              <a:spcAft>
                <a:spcPct val="0"/>
              </a:spcAft>
              <a:defRPr/>
            </a:pPr>
            <a:r>
              <a:rPr lang="ar-SA" sz="4800" b="1" dirty="0">
                <a:ln w="11430"/>
                <a:solidFill>
                  <a:srgbClr val="996600"/>
                </a:solidFill>
                <a:effectLst>
                  <a:outerShdw blurRad="80000" dist="40000" dir="5040000" algn="tl">
                    <a:srgbClr val="000000">
                      <a:alpha val="30000"/>
                    </a:srgbClr>
                  </a:outerShdw>
                </a:effectLst>
                <a:latin typeface="beIN Normal " pitchFamily="2" charset="-78"/>
                <a:cs typeface="beIN Normal " pitchFamily="2" charset="-78"/>
              </a:rPr>
              <a:t>سجلي ما ترينه مناسب :</a:t>
            </a:r>
          </a:p>
        </p:txBody>
      </p:sp>
      <p:sp>
        <p:nvSpPr>
          <p:cNvPr id="6" name="مستطيل 5"/>
          <p:cNvSpPr/>
          <p:nvPr/>
        </p:nvSpPr>
        <p:spPr>
          <a:xfrm>
            <a:off x="571472" y="2143116"/>
            <a:ext cx="8001008" cy="3785652"/>
          </a:xfrm>
          <a:prstGeom prst="rect">
            <a:avLst/>
          </a:prstGeom>
        </p:spPr>
        <p:txBody>
          <a:bodyPr wrap="square">
            <a:spAutoFit/>
          </a:bodyPr>
          <a:lstStyle/>
          <a:p>
            <a:pPr marL="352695" indent="-352695">
              <a:defRPr/>
            </a:pPr>
            <a:r>
              <a:rPr lang="ar-SA" sz="2400" dirty="0">
                <a:latin typeface="Sakkal Majalla" pitchFamily="2" charset="-78"/>
                <a:cs typeface="Sultan bold" pitchFamily="2" charset="-78"/>
              </a:rPr>
              <a:t>ما الذي </a:t>
            </a:r>
            <a:r>
              <a:rPr lang="ar-SA" sz="2400" dirty="0" smtClean="0">
                <a:latin typeface="Sakkal Majalla" pitchFamily="2" charset="-78"/>
                <a:cs typeface="Sultan bold" pitchFamily="2" charset="-78"/>
              </a:rPr>
              <a:t>تريدينه </a:t>
            </a:r>
            <a:r>
              <a:rPr lang="ar-SA" sz="2400" dirty="0">
                <a:latin typeface="Sakkal Majalla" pitchFamily="2" charset="-78"/>
                <a:cs typeface="Sultan bold" pitchFamily="2" charset="-78"/>
              </a:rPr>
              <a:t>من المجتمع لكي يحقق قيم تعظيم بلد الله الحرام</a:t>
            </a:r>
            <a:r>
              <a:rPr lang="ar-SA" sz="2400" dirty="0" smtClean="0">
                <a:latin typeface="Sakkal Majalla" pitchFamily="2" charset="-78"/>
                <a:cs typeface="Sultan bold" pitchFamily="2" charset="-78"/>
              </a:rPr>
              <a:t>؟</a:t>
            </a:r>
          </a:p>
          <a:p>
            <a:pPr marL="352695" indent="-352695">
              <a:defRPr/>
            </a:pPr>
            <a:endParaRPr lang="ar-SA" sz="2400" dirty="0">
              <a:latin typeface="Sakkal Majalla" pitchFamily="2" charset="-78"/>
              <a:cs typeface="Sultan bold" pitchFamily="2" charset="-78"/>
            </a:endParaRPr>
          </a:p>
          <a:p>
            <a:pPr marL="352695" indent="-352695">
              <a:defRPr/>
            </a:pPr>
            <a:r>
              <a:rPr lang="ar-SA" sz="2400" dirty="0" smtClean="0">
                <a:latin typeface="Sakkal Majalla" pitchFamily="2" charset="-78"/>
                <a:cs typeface="Sultan bold" pitchFamily="2" charset="-78"/>
              </a:rPr>
              <a:t>......................................................................................................</a:t>
            </a:r>
          </a:p>
          <a:p>
            <a:pPr marL="352695" indent="-352695">
              <a:defRPr/>
            </a:pPr>
            <a:r>
              <a:rPr lang="ar-SA" sz="2400" dirty="0" smtClean="0">
                <a:latin typeface="Sakkal Majalla" pitchFamily="2" charset="-78"/>
                <a:cs typeface="Sultan bold" pitchFamily="2" charset="-78"/>
              </a:rPr>
              <a:t>ما </a:t>
            </a:r>
            <a:r>
              <a:rPr lang="ar-SA" sz="2400" dirty="0">
                <a:latin typeface="Sakkal Majalla" pitchFamily="2" charset="-78"/>
                <a:cs typeface="Sultan bold" pitchFamily="2" charset="-78"/>
              </a:rPr>
              <a:t>الذي ينتظره منك المجتمع ليحقق قيم التعظيم لبلد الله الحرام؟ </a:t>
            </a:r>
            <a:endParaRPr lang="ar-SA" sz="2400" dirty="0" smtClean="0">
              <a:latin typeface="Sakkal Majalla" pitchFamily="2" charset="-78"/>
              <a:cs typeface="Sultan bold" pitchFamily="2" charset="-78"/>
            </a:endParaRPr>
          </a:p>
          <a:p>
            <a:pPr marL="352695" indent="-352695">
              <a:defRPr/>
            </a:pPr>
            <a:endParaRPr lang="ar-SA" sz="2400" dirty="0">
              <a:latin typeface="Sakkal Majalla" pitchFamily="2" charset="-78"/>
              <a:cs typeface="Sultan bold" pitchFamily="2" charset="-78"/>
            </a:endParaRPr>
          </a:p>
          <a:p>
            <a:pPr marL="352695" indent="-352695">
              <a:defRPr/>
            </a:pPr>
            <a:r>
              <a:rPr lang="ar-SA" sz="2400" dirty="0" smtClean="0">
                <a:latin typeface="Sakkal Majalla" pitchFamily="2" charset="-78"/>
                <a:cs typeface="Sultan bold" pitchFamily="2" charset="-78"/>
              </a:rPr>
              <a:t>......................................................................................................</a:t>
            </a:r>
            <a:endParaRPr lang="ar-SA" sz="2400" dirty="0">
              <a:latin typeface="Sakkal Majalla" pitchFamily="2" charset="-78"/>
              <a:cs typeface="Sultan bold" pitchFamily="2" charset="-78"/>
            </a:endParaRPr>
          </a:p>
          <a:p>
            <a:pPr marL="352695" indent="-352695">
              <a:defRPr/>
            </a:pPr>
            <a:r>
              <a:rPr lang="ar-SA" sz="2400" dirty="0">
                <a:latin typeface="Sakkal Majalla" pitchFamily="2" charset="-78"/>
                <a:cs typeface="Sultan bold" pitchFamily="2" charset="-78"/>
              </a:rPr>
              <a:t>إذا لم يتعاون معك المجتمع بالشكل المطلوب ، كيف تحافظي على حماسك لخدمة البلد الحرام وساكنيه بما يرضي الله عنك </a:t>
            </a:r>
            <a:r>
              <a:rPr lang="ar-SA" sz="2400" dirty="0" smtClean="0">
                <a:latin typeface="Sakkal Majalla" pitchFamily="2" charset="-78"/>
                <a:cs typeface="Sultan bold" pitchFamily="2" charset="-78"/>
              </a:rPr>
              <a:t>؟</a:t>
            </a:r>
          </a:p>
          <a:p>
            <a:pPr marL="352695" indent="-352695">
              <a:defRPr/>
            </a:pPr>
            <a:endParaRPr lang="ar-SA" sz="2400" dirty="0">
              <a:latin typeface="Sakkal Majalla" pitchFamily="2" charset="-78"/>
              <a:cs typeface="Sultan bold" pitchFamily="2" charset="-78"/>
            </a:endParaRPr>
          </a:p>
          <a:p>
            <a:pPr marL="352695" indent="-352695">
              <a:defRPr/>
            </a:pPr>
            <a:r>
              <a:rPr lang="ar-SA" sz="2400" dirty="0" smtClean="0">
                <a:latin typeface="Sakkal Majalla" pitchFamily="2" charset="-78"/>
                <a:cs typeface="Sultan bold" pitchFamily="2" charset="-78"/>
              </a:rPr>
              <a:t>......................................................................................................</a:t>
            </a:r>
            <a:endParaRPr lang="ar-SA" sz="2400" dirty="0">
              <a:latin typeface="Sakkal Majalla" pitchFamily="2" charset="-78"/>
              <a:cs typeface="Sultan bold" pitchFamily="2" charset="-78"/>
            </a:endParaRPr>
          </a:p>
        </p:txBody>
      </p:sp>
      <p:sp>
        <p:nvSpPr>
          <p:cNvPr id="7" name="مستطيل 6"/>
          <p:cNvSpPr/>
          <p:nvPr/>
        </p:nvSpPr>
        <p:spPr>
          <a:xfrm>
            <a:off x="6642143" y="527297"/>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123728" y="1196752"/>
            <a:ext cx="6096542" cy="769441"/>
          </a:xfrm>
          <a:prstGeom prst="rect">
            <a:avLst/>
          </a:prstGeom>
        </p:spPr>
        <p:txBody>
          <a:bodyPr wrap="none">
            <a:spAutoFit/>
          </a:bodyPr>
          <a:lstStyle/>
          <a:p>
            <a:pPr algn="ctr" fontAlgn="base">
              <a:spcBef>
                <a:spcPct val="0"/>
              </a:spcBef>
              <a:spcAft>
                <a:spcPct val="0"/>
              </a:spcAft>
              <a:defRPr/>
            </a:pPr>
            <a:r>
              <a:rPr lang="ar-SA" sz="4400" b="1" dirty="0">
                <a:ln w="10541" cmpd="sng">
                  <a:solidFill>
                    <a:srgbClr val="7D7D7D">
                      <a:tint val="100000"/>
                      <a:shade val="100000"/>
                      <a:satMod val="110000"/>
                    </a:srgbClr>
                  </a:solidFill>
                  <a:prstDash val="solid"/>
                </a:ln>
                <a:solidFill>
                  <a:schemeClr val="accent6">
                    <a:lumMod val="50000"/>
                  </a:schemeClr>
                </a:solidFill>
                <a:effectLst>
                  <a:reflection blurRad="6350" stA="50000" endA="300" endPos="50000" dist="29997" dir="5400000" sy="-100000" algn="bl" rotWithShape="0"/>
                </a:effectLst>
                <a:latin typeface="beIN Normal " pitchFamily="2" charset="-78"/>
                <a:cs typeface="beIN Normal " pitchFamily="2" charset="-78"/>
              </a:rPr>
              <a:t>كوني شريكة في تعظيم</a:t>
            </a:r>
            <a:r>
              <a:rPr lang="en-US" sz="4400" b="1" dirty="0">
                <a:ln w="10541" cmpd="sng">
                  <a:solidFill>
                    <a:srgbClr val="7D7D7D">
                      <a:tint val="100000"/>
                      <a:shade val="100000"/>
                      <a:satMod val="110000"/>
                    </a:srgbClr>
                  </a:solidFill>
                  <a:prstDash val="solid"/>
                </a:ln>
                <a:solidFill>
                  <a:schemeClr val="accent6">
                    <a:lumMod val="50000"/>
                  </a:schemeClr>
                </a:solidFill>
                <a:effectLst>
                  <a:reflection blurRad="6350" stA="50000" endA="300" endPos="50000" dist="29997" dir="5400000" sy="-100000" algn="bl" rotWithShape="0"/>
                </a:effectLst>
                <a:latin typeface="beIN Normal " pitchFamily="2" charset="-78"/>
                <a:cs typeface="beIN Normal " pitchFamily="2" charset="-78"/>
              </a:rPr>
              <a:t> </a:t>
            </a:r>
            <a:r>
              <a:rPr lang="ar-SA" sz="4400" b="1" dirty="0">
                <a:ln w="10541" cmpd="sng">
                  <a:solidFill>
                    <a:srgbClr val="7D7D7D">
                      <a:tint val="100000"/>
                      <a:shade val="100000"/>
                      <a:satMod val="110000"/>
                    </a:srgbClr>
                  </a:solidFill>
                  <a:prstDash val="solid"/>
                </a:ln>
                <a:solidFill>
                  <a:schemeClr val="accent6">
                    <a:lumMod val="50000"/>
                  </a:schemeClr>
                </a:solidFill>
                <a:effectLst>
                  <a:reflection blurRad="6350" stA="50000" endA="300" endPos="50000" dist="29997" dir="5400000" sy="-100000" algn="bl" rotWithShape="0"/>
                </a:effectLst>
                <a:latin typeface="beIN Normal " pitchFamily="2" charset="-78"/>
                <a:cs typeface="beIN Normal " pitchFamily="2" charset="-78"/>
              </a:rPr>
              <a:t>مكة </a:t>
            </a:r>
          </a:p>
        </p:txBody>
      </p:sp>
      <p:sp>
        <p:nvSpPr>
          <p:cNvPr id="6" name="مستطيل 5"/>
          <p:cNvSpPr/>
          <p:nvPr/>
        </p:nvSpPr>
        <p:spPr>
          <a:xfrm>
            <a:off x="1691680" y="2231818"/>
            <a:ext cx="7452320" cy="3539430"/>
          </a:xfrm>
          <a:prstGeom prst="rect">
            <a:avLst/>
          </a:prstGeom>
        </p:spPr>
        <p:txBody>
          <a:bodyPr wrap="square">
            <a:spAutoFit/>
          </a:bodyPr>
          <a:lstStyle/>
          <a:p>
            <a:pPr marL="352695" indent="-352695" algn="ctr">
              <a:defRPr/>
            </a:pPr>
            <a:r>
              <a:rPr lang="ar-SA" sz="2800" dirty="0">
                <a:latin typeface="Sakkal Majalla" pitchFamily="2" charset="-78"/>
                <a:cs typeface="Sultan bold" pitchFamily="2" charset="-78"/>
              </a:rPr>
              <a:t>كوني شريكة في تعظيم البلد الحرام .</a:t>
            </a:r>
          </a:p>
          <a:p>
            <a:pPr marL="352695" indent="-352695" algn="ctr">
              <a:defRPr/>
            </a:pPr>
            <a:r>
              <a:rPr lang="ar-SA" sz="2800" dirty="0">
                <a:latin typeface="Sakkal Majalla" pitchFamily="2" charset="-78"/>
                <a:cs typeface="Sultan bold" pitchFamily="2" charset="-78"/>
              </a:rPr>
              <a:t>أول بقعة خلقت من اليابسة وأقدم  نقطة تاريخية في العالم .</a:t>
            </a:r>
          </a:p>
          <a:p>
            <a:pPr marL="352695" indent="-352695" algn="ctr">
              <a:defRPr/>
            </a:pPr>
            <a:r>
              <a:rPr lang="ar-SA" sz="2800" dirty="0">
                <a:latin typeface="Sakkal Majalla" pitchFamily="2" charset="-78"/>
                <a:cs typeface="Sultan bold" pitchFamily="2" charset="-78"/>
              </a:rPr>
              <a:t>جميع بلدان العالم تحافظ على رصيدها الحضاري وتفاخر </a:t>
            </a:r>
            <a:r>
              <a:rPr lang="ar-SA" sz="2800" dirty="0" err="1">
                <a:latin typeface="Sakkal Majalla" pitchFamily="2" charset="-78"/>
                <a:cs typeface="Sultan bold" pitchFamily="2" charset="-78"/>
              </a:rPr>
              <a:t>به</a:t>
            </a:r>
            <a:r>
              <a:rPr lang="ar-SA" sz="2800" dirty="0">
                <a:latin typeface="Sakkal Majalla" pitchFamily="2" charset="-78"/>
                <a:cs typeface="Sultan bold" pitchFamily="2" charset="-78"/>
              </a:rPr>
              <a:t> .</a:t>
            </a:r>
          </a:p>
          <a:p>
            <a:pPr marL="352695" indent="-352695" algn="ctr">
              <a:defRPr/>
            </a:pPr>
            <a:r>
              <a:rPr lang="ar-SA" sz="2800" dirty="0">
                <a:latin typeface="Sakkal Majalla" pitchFamily="2" charset="-78"/>
                <a:cs typeface="Sultan bold" pitchFamily="2" charset="-78"/>
              </a:rPr>
              <a:t>المرأة التي نذرت نفسها لتقم </a:t>
            </a:r>
            <a:r>
              <a:rPr lang="ar-SA" sz="2800" dirty="0" smtClean="0">
                <a:latin typeface="Sakkal Majalla" pitchFamily="2" charset="-78"/>
                <a:cs typeface="Sultan bold" pitchFamily="2" charset="-78"/>
              </a:rPr>
              <a:t>المسجد صلى عليها </a:t>
            </a:r>
            <a:r>
              <a:rPr lang="ar-SA" sz="2800" dirty="0">
                <a:latin typeface="Sakkal Majalla" pitchFamily="2" charset="-78"/>
                <a:cs typeface="Sultan bold" pitchFamily="2" charset="-78"/>
              </a:rPr>
              <a:t>النبي صلى الله عليه وسلم وهي في قبرها .</a:t>
            </a:r>
          </a:p>
          <a:p>
            <a:pPr marL="352695" indent="-352695" algn="ctr">
              <a:defRPr/>
            </a:pPr>
            <a:r>
              <a:rPr lang="ar-SA" sz="2800" dirty="0">
                <a:latin typeface="Sakkal Majalla" pitchFamily="2" charset="-78"/>
                <a:cs typeface="Sultan bold" pitchFamily="2" charset="-78"/>
              </a:rPr>
              <a:t>الأخلاق الفاضلة  هي نداء كل عقلاء العالم  اليوم .</a:t>
            </a:r>
          </a:p>
          <a:p>
            <a:pPr marL="352695" indent="-352695" algn="ctr">
              <a:defRPr/>
            </a:pPr>
            <a:r>
              <a:rPr lang="ar-SA" sz="2800" dirty="0">
                <a:latin typeface="Sakkal Majalla" pitchFamily="2" charset="-78"/>
                <a:cs typeface="Sultan bold" pitchFamily="2" charset="-78"/>
              </a:rPr>
              <a:t>لا يمكن </a:t>
            </a:r>
            <a:r>
              <a:rPr lang="ar-SA" sz="2800" dirty="0" smtClean="0">
                <a:latin typeface="Sakkal Majalla" pitchFamily="2" charset="-78"/>
                <a:cs typeface="Sultan bold" pitchFamily="2" charset="-78"/>
              </a:rPr>
              <a:t>لمشروع </a:t>
            </a:r>
            <a:r>
              <a:rPr lang="ar-SA" sz="2800" dirty="0">
                <a:latin typeface="Sakkal Majalla" pitchFamily="2" charset="-78"/>
                <a:cs typeface="Sultan bold" pitchFamily="2" charset="-78"/>
              </a:rPr>
              <a:t>أن ينهض بدون تكاتف الأفراد وتعاونهم لكي يقوم  بمهمته .</a:t>
            </a:r>
          </a:p>
        </p:txBody>
      </p:sp>
    </p:spTree>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1043331" y="2564904"/>
            <a:ext cx="7215222" cy="3108543"/>
          </a:xfrm>
          <a:prstGeom prst="rect">
            <a:avLst/>
          </a:prstGeom>
        </p:spPr>
        <p:txBody>
          <a:bodyPr wrap="square">
            <a:spAutoFit/>
          </a:bodyPr>
          <a:lstStyle/>
          <a:p>
            <a:pPr marL="352695" indent="-352695" algn="ctr">
              <a:defRPr/>
            </a:pPr>
            <a:r>
              <a:rPr lang="ar-SA" sz="2800" dirty="0">
                <a:latin typeface="Sakkal Majalla" pitchFamily="2" charset="-78"/>
                <a:cs typeface="Sultan bold" pitchFamily="2" charset="-78"/>
              </a:rPr>
              <a:t>الأمنيات لا تتحقق ما لم نتوقف عن تأجيل الخطوة الأولى .</a:t>
            </a:r>
          </a:p>
          <a:p>
            <a:pPr marL="352695" indent="-352695" algn="ctr">
              <a:defRPr/>
            </a:pPr>
            <a:r>
              <a:rPr lang="ar-SA" sz="2800" dirty="0" smtClean="0">
                <a:latin typeface="Sakkal Majalla" pitchFamily="2" charset="-78"/>
                <a:cs typeface="Sultan bold" pitchFamily="2" charset="-78"/>
              </a:rPr>
              <a:t>لا تدعي </a:t>
            </a:r>
            <a:r>
              <a:rPr lang="ar-SA" sz="2800" dirty="0">
                <a:latin typeface="Sakkal Majalla" pitchFamily="2" charset="-78"/>
                <a:cs typeface="Sultan bold" pitchFamily="2" charset="-78"/>
              </a:rPr>
              <a:t>الشرف لغيرك ولا تنتظري من غيرك أن يبادر إلى ما لم تبادري به أنت .</a:t>
            </a:r>
          </a:p>
          <a:p>
            <a:pPr marL="352695" indent="-352695" algn="ctr">
              <a:defRPr/>
            </a:pPr>
            <a:r>
              <a:rPr lang="ar-SA" sz="2800" dirty="0">
                <a:latin typeface="Sakkal Majalla" pitchFamily="2" charset="-78"/>
                <a:cs typeface="Sultan bold" pitchFamily="2" charset="-78"/>
              </a:rPr>
              <a:t>أنت لن تغيري العالم  لكنك </a:t>
            </a:r>
            <a:r>
              <a:rPr lang="ar-SA" sz="2800" dirty="0" smtClean="0">
                <a:latin typeface="Sakkal Majalla" pitchFamily="2" charset="-78"/>
                <a:cs typeface="Sultan bold" pitchFamily="2" charset="-78"/>
              </a:rPr>
              <a:t>تستطيعين أن تغيري </a:t>
            </a:r>
            <a:r>
              <a:rPr lang="ar-SA" sz="2800" dirty="0">
                <a:latin typeface="Sakkal Majalla" pitchFamily="2" charset="-78"/>
                <a:cs typeface="Sultan bold" pitchFamily="2" charset="-78"/>
              </a:rPr>
              <a:t>عالمك بما تفعلينه وحين تمتنعين عن فعل واجب صغير فقد ساهمت في خطأ كبير. </a:t>
            </a:r>
          </a:p>
          <a:p>
            <a:pPr marL="352695" indent="-352695" algn="ctr">
              <a:defRPr/>
            </a:pPr>
            <a:r>
              <a:rPr lang="ar-SA" sz="2800" dirty="0">
                <a:latin typeface="Sakkal Majalla" pitchFamily="2" charset="-78"/>
                <a:cs typeface="Sultan bold" pitchFamily="2" charset="-78"/>
              </a:rPr>
              <a:t>هل يجب علينا فعل شيء الآن نعبر </a:t>
            </a:r>
            <a:r>
              <a:rPr lang="ar-SA" sz="2800" dirty="0" err="1">
                <a:latin typeface="Sakkal Majalla" pitchFamily="2" charset="-78"/>
                <a:cs typeface="Sultan bold" pitchFamily="2" charset="-78"/>
              </a:rPr>
              <a:t>به</a:t>
            </a:r>
            <a:r>
              <a:rPr lang="ar-SA" sz="2800" dirty="0">
                <a:latin typeface="Sakkal Majalla" pitchFamily="2" charset="-78"/>
                <a:cs typeface="Sultan bold" pitchFamily="2" charset="-78"/>
              </a:rPr>
              <a:t> عن مساهمتنا في تعظيم حرمة مدينتنا ؟؟.</a:t>
            </a:r>
          </a:p>
        </p:txBody>
      </p:sp>
      <p:sp>
        <p:nvSpPr>
          <p:cNvPr id="6" name="مستطيل 5"/>
          <p:cNvSpPr/>
          <p:nvPr/>
        </p:nvSpPr>
        <p:spPr>
          <a:xfrm>
            <a:off x="1547167" y="1587989"/>
            <a:ext cx="6096542" cy="76944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ar-SA" sz="4400" b="1" dirty="0">
                <a:ln w="10541" cmpd="sng">
                  <a:solidFill>
                    <a:srgbClr val="7D7D7D">
                      <a:tint val="100000"/>
                      <a:shade val="100000"/>
                      <a:satMod val="110000"/>
                    </a:srgbClr>
                  </a:solidFill>
                  <a:prstDash val="solid"/>
                </a:ln>
                <a:solidFill>
                  <a:schemeClr val="accent6">
                    <a:lumMod val="50000"/>
                  </a:schemeClr>
                </a:solidFill>
                <a:effectLst>
                  <a:reflection blurRad="6350" stA="50000" endA="300" endPos="50000" dist="29997" dir="5400000" sy="-100000" algn="bl" rotWithShape="0"/>
                </a:effectLst>
                <a:latin typeface="beIN Normal " pitchFamily="2" charset="-78"/>
                <a:cs typeface="beIN Normal " pitchFamily="2" charset="-78"/>
              </a:rPr>
              <a:t>كوني شريكة في تعظيم</a:t>
            </a:r>
            <a:r>
              <a:rPr lang="en-US" sz="4400" b="1" dirty="0">
                <a:ln w="10541" cmpd="sng">
                  <a:solidFill>
                    <a:srgbClr val="7D7D7D">
                      <a:tint val="100000"/>
                      <a:shade val="100000"/>
                      <a:satMod val="110000"/>
                    </a:srgbClr>
                  </a:solidFill>
                  <a:prstDash val="solid"/>
                </a:ln>
                <a:solidFill>
                  <a:schemeClr val="accent6">
                    <a:lumMod val="50000"/>
                  </a:schemeClr>
                </a:solidFill>
                <a:effectLst>
                  <a:reflection blurRad="6350" stA="50000" endA="300" endPos="50000" dist="29997" dir="5400000" sy="-100000" algn="bl" rotWithShape="0"/>
                </a:effectLst>
                <a:latin typeface="beIN Normal " pitchFamily="2" charset="-78"/>
                <a:cs typeface="beIN Normal " pitchFamily="2" charset="-78"/>
              </a:rPr>
              <a:t> </a:t>
            </a:r>
            <a:r>
              <a:rPr lang="ar-SA" sz="4400" b="1" dirty="0">
                <a:ln w="10541" cmpd="sng">
                  <a:solidFill>
                    <a:srgbClr val="7D7D7D">
                      <a:tint val="100000"/>
                      <a:shade val="100000"/>
                      <a:satMod val="110000"/>
                    </a:srgbClr>
                  </a:solidFill>
                  <a:prstDash val="solid"/>
                </a:ln>
                <a:solidFill>
                  <a:schemeClr val="accent6">
                    <a:lumMod val="50000"/>
                  </a:schemeClr>
                </a:solidFill>
                <a:effectLst>
                  <a:reflection blurRad="6350" stA="50000" endA="300" endPos="50000" dist="29997" dir="5400000" sy="-100000" algn="bl" rotWithShape="0"/>
                </a:effectLst>
                <a:latin typeface="beIN Normal " pitchFamily="2" charset="-78"/>
                <a:cs typeface="beIN Normal " pitchFamily="2" charset="-78"/>
              </a:rPr>
              <a:t>مكة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9" name="صورة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178867" y="1916832"/>
            <a:ext cx="4643438" cy="1815882"/>
          </a:xfrm>
          <a:prstGeom prst="rect">
            <a:avLst/>
          </a:prstGeom>
        </p:spPr>
        <p:txBody>
          <a:bodyPr wrap="square">
            <a:spAutoFit/>
          </a:bodyPr>
          <a:lstStyle/>
          <a:p>
            <a:pPr marL="352695" indent="-352695" algn="ctr">
              <a:defRPr/>
            </a:pPr>
            <a:r>
              <a:rPr lang="ar-SA" sz="2800" b="1" dirty="0">
                <a:ln w="1905"/>
                <a:solidFill>
                  <a:srgbClr val="B47800"/>
                </a:solidFill>
                <a:effectLst>
                  <a:innerShdw blurRad="69850" dist="43180" dir="5400000">
                    <a:srgbClr val="000000">
                      <a:alpha val="65000"/>
                    </a:srgbClr>
                  </a:innerShdw>
                </a:effectLst>
                <a:latin typeface="Sakkal Majalla" pitchFamily="2" charset="-78"/>
                <a:cs typeface="Mohammad Annoktah" pitchFamily="2" charset="-78"/>
              </a:rPr>
              <a:t>كوني شريكة في تطوير مكة أعظم مدينة في التاريخ.</a:t>
            </a:r>
            <a:br>
              <a:rPr lang="ar-SA" sz="2800" b="1" dirty="0">
                <a:ln w="1905"/>
                <a:solidFill>
                  <a:srgbClr val="B47800"/>
                </a:solidFill>
                <a:effectLst>
                  <a:innerShdw blurRad="69850" dist="43180" dir="5400000">
                    <a:srgbClr val="000000">
                      <a:alpha val="65000"/>
                    </a:srgbClr>
                  </a:innerShdw>
                </a:effectLst>
                <a:latin typeface="Sakkal Majalla" pitchFamily="2" charset="-78"/>
                <a:cs typeface="Mohammad Annoktah" pitchFamily="2" charset="-78"/>
              </a:rPr>
            </a:br>
            <a:endParaRPr lang="ar-SA" sz="2800" b="1" dirty="0">
              <a:ln w="1905"/>
              <a:solidFill>
                <a:srgbClr val="B47800"/>
              </a:solidFill>
              <a:effectLst>
                <a:innerShdw blurRad="69850" dist="43180" dir="5400000">
                  <a:srgbClr val="000000">
                    <a:alpha val="65000"/>
                  </a:srgbClr>
                </a:innerShdw>
              </a:effectLst>
              <a:latin typeface="Arabic Typesetting" pitchFamily="66" charset="-78"/>
              <a:cs typeface="Mohammad Annoktah" pitchFamily="2" charset="-78"/>
            </a:endParaRPr>
          </a:p>
        </p:txBody>
      </p:sp>
      <p:sp>
        <p:nvSpPr>
          <p:cNvPr id="6" name="مستطيل 5"/>
          <p:cNvSpPr/>
          <p:nvPr/>
        </p:nvSpPr>
        <p:spPr>
          <a:xfrm>
            <a:off x="1071586" y="4214818"/>
            <a:ext cx="6858000" cy="1077218"/>
          </a:xfrm>
          <a:prstGeom prst="rect">
            <a:avLst/>
          </a:prstGeom>
        </p:spPr>
        <p:txBody>
          <a:bodyPr wrap="square">
            <a:spAutoFit/>
          </a:bodyPr>
          <a:lstStyle/>
          <a:p>
            <a:r>
              <a:rPr lang="ar-SA" sz="3200" b="1" dirty="0" smtClean="0">
                <a:ln w="1905"/>
                <a:effectLst>
                  <a:innerShdw blurRad="69850" dist="43180" dir="5400000">
                    <a:srgbClr val="000000">
                      <a:alpha val="65000"/>
                    </a:srgbClr>
                  </a:innerShdw>
                </a:effectLst>
                <a:latin typeface="Sakkal Majalla" pitchFamily="2" charset="-78"/>
                <a:cs typeface="Sultan bold" pitchFamily="2" charset="-78"/>
              </a:rPr>
              <a:t> كيف يمكن أن تسهمين من موقعك وبإمكاناتك في جعل البيئة المكية مثال للآداب الفاضلة ؟</a:t>
            </a:r>
            <a:endParaRPr lang="ar-SA" sz="3200" b="1" dirty="0">
              <a:ln w="1905"/>
              <a:effectLst>
                <a:innerShdw blurRad="69850" dist="43180" dir="5400000">
                  <a:srgbClr val="000000">
                    <a:alpha val="65000"/>
                  </a:srgbClr>
                </a:innerShdw>
              </a:effectLst>
              <a:cs typeface="Sultan bold" pitchFamily="2" charset="-78"/>
            </a:endParaRPr>
          </a:p>
        </p:txBody>
      </p:sp>
      <p:sp>
        <p:nvSpPr>
          <p:cNvPr id="7" name="مستطيل 6"/>
          <p:cNvSpPr/>
          <p:nvPr/>
        </p:nvSpPr>
        <p:spPr>
          <a:xfrm>
            <a:off x="6442126" y="692696"/>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spTree>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51520" y="548680"/>
            <a:ext cx="5135260" cy="1569660"/>
          </a:xfrm>
          <a:prstGeom prst="rect">
            <a:avLst/>
          </a:prstGeom>
        </p:spPr>
        <p:txBody>
          <a:bodyPr wrap="square">
            <a:spAutoFit/>
          </a:bodyPr>
          <a:lstStyle/>
          <a:p>
            <a:pPr indent="-352616" algn="ctr" defTabSz="940469" fontAlgn="base">
              <a:spcBef>
                <a:spcPct val="0"/>
              </a:spcBef>
              <a:spcAft>
                <a:spcPct val="0"/>
              </a:spcAft>
              <a:defRPr/>
            </a:pPr>
            <a:r>
              <a:rPr lang="ar-SA" sz="3200" b="1" dirty="0">
                <a:ln w="1905"/>
                <a:solidFill>
                  <a:srgbClr val="B47800"/>
                </a:solidFill>
                <a:effectLst>
                  <a:innerShdw blurRad="69850" dist="43180" dir="5400000">
                    <a:srgbClr val="000000">
                      <a:alpha val="65000"/>
                    </a:srgbClr>
                  </a:innerShdw>
                </a:effectLst>
                <a:latin typeface="beIN Normal " pitchFamily="2" charset="-78"/>
                <a:cs typeface="beIN Normal " pitchFamily="2" charset="-78"/>
              </a:rPr>
              <a:t>شاهدي الصور ثم حاولي اكتشاف السبب الذي جعلهم يقومون بهذا العمل</a:t>
            </a:r>
          </a:p>
        </p:txBody>
      </p:sp>
      <p:pic>
        <p:nvPicPr>
          <p:cNvPr id="7" name="صورة 6" descr="صورة1.png"/>
          <p:cNvPicPr>
            <a:picLocks noChangeAspect="1"/>
          </p:cNvPicPr>
          <p:nvPr/>
        </p:nvPicPr>
        <p:blipFill>
          <a:blip r:embed="rId3"/>
          <a:stretch>
            <a:fillRect/>
          </a:stretch>
        </p:blipFill>
        <p:spPr>
          <a:xfrm>
            <a:off x="4214810" y="2000240"/>
            <a:ext cx="5156790" cy="3760921"/>
          </a:xfrm>
          <a:prstGeom prst="rect">
            <a:avLst/>
          </a:prstGeom>
        </p:spPr>
      </p:pic>
      <p:pic>
        <p:nvPicPr>
          <p:cNvPr id="8" name="صورة 7" descr="صورة2.png"/>
          <p:cNvPicPr>
            <a:picLocks noChangeAspect="1"/>
          </p:cNvPicPr>
          <p:nvPr/>
        </p:nvPicPr>
        <p:blipFill>
          <a:blip r:embed="rId4"/>
          <a:stretch>
            <a:fillRect/>
          </a:stretch>
        </p:blipFill>
        <p:spPr>
          <a:xfrm>
            <a:off x="2928926" y="2000240"/>
            <a:ext cx="5412801" cy="4175415"/>
          </a:xfrm>
          <a:prstGeom prst="rect">
            <a:avLst/>
          </a:prstGeom>
        </p:spPr>
      </p:pic>
      <p:pic>
        <p:nvPicPr>
          <p:cNvPr id="9" name="صورة 8" descr="صورة3.png"/>
          <p:cNvPicPr>
            <a:picLocks noChangeAspect="1"/>
          </p:cNvPicPr>
          <p:nvPr/>
        </p:nvPicPr>
        <p:blipFill>
          <a:blip r:embed="rId5"/>
          <a:stretch>
            <a:fillRect/>
          </a:stretch>
        </p:blipFill>
        <p:spPr>
          <a:xfrm>
            <a:off x="1071538" y="2466352"/>
            <a:ext cx="5144599" cy="3748730"/>
          </a:xfrm>
          <a:prstGeom prst="rect">
            <a:avLst/>
          </a:prstGeom>
        </p:spPr>
      </p:pic>
      <p:pic>
        <p:nvPicPr>
          <p:cNvPr id="10" name="صورة 9" descr="صورة4.png"/>
          <p:cNvPicPr>
            <a:picLocks noChangeAspect="1"/>
          </p:cNvPicPr>
          <p:nvPr/>
        </p:nvPicPr>
        <p:blipFill>
          <a:blip r:embed="rId6"/>
          <a:stretch>
            <a:fillRect/>
          </a:stretch>
        </p:blipFill>
        <p:spPr>
          <a:xfrm>
            <a:off x="0" y="2071678"/>
            <a:ext cx="4900779" cy="3376905"/>
          </a:xfrm>
          <a:prstGeom prst="rect">
            <a:avLst/>
          </a:prstGeom>
        </p:spPr>
      </p:pic>
      <p:sp>
        <p:nvSpPr>
          <p:cNvPr id="11" name="مستطيل 10"/>
          <p:cNvSpPr/>
          <p:nvPr/>
        </p:nvSpPr>
        <p:spPr>
          <a:xfrm>
            <a:off x="6411390" y="332656"/>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571735" y="1469819"/>
            <a:ext cx="4073551" cy="923330"/>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defTabSz="940469" fontAlgn="base">
              <a:spcBef>
                <a:spcPct val="0"/>
              </a:spcBef>
              <a:spcAft>
                <a:spcPct val="0"/>
              </a:spcAft>
              <a:defRPr/>
            </a:pP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akkal Majalla" pitchFamily="2" charset="-78"/>
                <a:cs typeface="Mohammad Annoktah" pitchFamily="2" charset="-78"/>
              </a:rPr>
              <a:t>رحلة بحرية</a:t>
            </a:r>
            <a:endPar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cs typeface="Mohammad Annoktah" pitchFamily="2" charset="-78"/>
            </a:endParaRPr>
          </a:p>
        </p:txBody>
      </p:sp>
      <p:sp>
        <p:nvSpPr>
          <p:cNvPr id="7" name="مستطيل 6"/>
          <p:cNvSpPr/>
          <p:nvPr/>
        </p:nvSpPr>
        <p:spPr>
          <a:xfrm>
            <a:off x="6858016" y="500042"/>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pic>
        <p:nvPicPr>
          <p:cNvPr id="8" name="صورة 7" descr="1c979bb9.png"/>
          <p:cNvPicPr>
            <a:picLocks noChangeAspect="1"/>
          </p:cNvPicPr>
          <p:nvPr/>
        </p:nvPicPr>
        <p:blipFill>
          <a:blip r:embed="rId3" cstate="print"/>
          <a:stretch>
            <a:fillRect/>
          </a:stretch>
        </p:blipFill>
        <p:spPr>
          <a:xfrm>
            <a:off x="285720" y="1071546"/>
            <a:ext cx="2399280" cy="2643206"/>
          </a:xfrm>
          <a:prstGeom prst="rect">
            <a:avLst/>
          </a:prstGeom>
        </p:spPr>
      </p:pic>
      <p:sp>
        <p:nvSpPr>
          <p:cNvPr id="9" name="مستطيل 8"/>
          <p:cNvSpPr/>
          <p:nvPr/>
        </p:nvSpPr>
        <p:spPr>
          <a:xfrm>
            <a:off x="1970145" y="2732038"/>
            <a:ext cx="6502353" cy="3046988"/>
          </a:xfrm>
          <a:prstGeom prst="rect">
            <a:avLst/>
          </a:prstGeom>
        </p:spPr>
        <p:txBody>
          <a:bodyPr wrap="square">
            <a:spAutoFit/>
          </a:bodyPr>
          <a:lstStyle/>
          <a:p>
            <a:pPr marL="352695" indent="-352695">
              <a:defRPr/>
            </a:pPr>
            <a:r>
              <a:rPr lang="ar-SA" sz="2400" dirty="0">
                <a:latin typeface="Sakkal Majalla" pitchFamily="2" charset="-78"/>
                <a:cs typeface="Sultan bold" pitchFamily="2" charset="-78"/>
              </a:rPr>
              <a:t>بالتعاون مع المجموعة : قومي بتنفيذ اللعبة التالية :</a:t>
            </a:r>
          </a:p>
          <a:p>
            <a:pPr marL="352695" indent="-352695">
              <a:defRPr/>
            </a:pPr>
            <a:r>
              <a:rPr lang="ar-SA" sz="2400" dirty="0">
                <a:latin typeface="Sakkal Majalla" pitchFamily="2" charset="-78"/>
                <a:cs typeface="Sultan bold" pitchFamily="2" charset="-78"/>
              </a:rPr>
              <a:t>1. نصنع  سفينة ورقية </a:t>
            </a:r>
          </a:p>
          <a:p>
            <a:pPr marL="352695" indent="-352695">
              <a:defRPr/>
            </a:pPr>
            <a:r>
              <a:rPr lang="ar-SA" sz="2400" dirty="0">
                <a:latin typeface="Sakkal Majalla" pitchFamily="2" charset="-78"/>
                <a:cs typeface="Sultan bold" pitchFamily="2" charset="-78"/>
              </a:rPr>
              <a:t>2. نضع العبارات التالية على البطاقات </a:t>
            </a:r>
          </a:p>
          <a:p>
            <a:pPr marL="352695" indent="-352695">
              <a:defRPr/>
            </a:pPr>
            <a:r>
              <a:rPr lang="ar-SA" sz="2400" dirty="0">
                <a:latin typeface="Sakkal Majalla" pitchFamily="2" charset="-78"/>
                <a:cs typeface="Sultan bold" pitchFamily="2" charset="-78"/>
              </a:rPr>
              <a:t>أ. سيارة	 </a:t>
            </a:r>
            <a:r>
              <a:rPr lang="ar-SA" sz="2400" dirty="0" smtClean="0">
                <a:latin typeface="Sakkal Majalla" pitchFamily="2" charset="-78"/>
                <a:cs typeface="Sultan bold" pitchFamily="2" charset="-78"/>
              </a:rPr>
              <a:t>                                       </a:t>
            </a:r>
            <a:r>
              <a:rPr lang="ar-SA" sz="2400" dirty="0">
                <a:latin typeface="Sakkal Majalla" pitchFamily="2" charset="-78"/>
                <a:cs typeface="Sultan bold" pitchFamily="2" charset="-78"/>
              </a:rPr>
              <a:t>ب. سلامتي يوم القيامة </a:t>
            </a:r>
          </a:p>
          <a:p>
            <a:pPr marL="352695" indent="-352695">
              <a:defRPr/>
            </a:pPr>
            <a:r>
              <a:rPr lang="ar-SA" sz="2400" dirty="0">
                <a:latin typeface="Sakkal Majalla" pitchFamily="2" charset="-78"/>
                <a:cs typeface="Sultan bold" pitchFamily="2" charset="-78"/>
              </a:rPr>
              <a:t>ج . حياتي 	                      د. ولدي </a:t>
            </a:r>
          </a:p>
          <a:p>
            <a:pPr marL="352695" indent="-352695">
              <a:defRPr/>
            </a:pPr>
            <a:r>
              <a:rPr lang="ar-SA" sz="2400" dirty="0">
                <a:latin typeface="Sakkal Majalla" pitchFamily="2" charset="-78"/>
                <a:cs typeface="Sultan bold" pitchFamily="2" charset="-78"/>
              </a:rPr>
              <a:t>ه. زوجتي 	                </a:t>
            </a:r>
            <a:r>
              <a:rPr lang="ar-SA" sz="2400" dirty="0" smtClean="0">
                <a:latin typeface="Sakkal Majalla" pitchFamily="2" charset="-78"/>
                <a:cs typeface="Sultan bold" pitchFamily="2" charset="-78"/>
              </a:rPr>
              <a:t>                         </a:t>
            </a:r>
            <a:r>
              <a:rPr lang="ar-SA" sz="2400" dirty="0">
                <a:latin typeface="Sakkal Majalla" pitchFamily="2" charset="-78"/>
                <a:cs typeface="Sultan bold" pitchFamily="2" charset="-78"/>
              </a:rPr>
              <a:t>و. وظيفتي </a:t>
            </a:r>
          </a:p>
          <a:p>
            <a:pPr marL="352695" indent="-352695">
              <a:defRPr/>
            </a:pPr>
            <a:r>
              <a:rPr lang="ar-SA" sz="2400" dirty="0">
                <a:latin typeface="Sakkal Majalla" pitchFamily="2" charset="-78"/>
                <a:cs typeface="Sultan bold" pitchFamily="2" charset="-78"/>
              </a:rPr>
              <a:t>ز. </a:t>
            </a:r>
            <a:r>
              <a:rPr lang="ar-SA" sz="2400" dirty="0" smtClean="0">
                <a:latin typeface="Sakkal Majalla" pitchFamily="2" charset="-78"/>
                <a:cs typeface="Sultan bold" pitchFamily="2" charset="-78"/>
              </a:rPr>
              <a:t>والداي</a:t>
            </a:r>
            <a:r>
              <a:rPr lang="ar-SA" sz="2400" dirty="0">
                <a:latin typeface="Sakkal Majalla" pitchFamily="2" charset="-78"/>
                <a:cs typeface="Sultan bold" pitchFamily="2" charset="-78"/>
              </a:rPr>
              <a:t> </a:t>
            </a:r>
            <a:r>
              <a:rPr lang="ar-SA" sz="2400" dirty="0" smtClean="0">
                <a:latin typeface="Sakkal Majalla" pitchFamily="2" charset="-78"/>
                <a:cs typeface="Sultan bold" pitchFamily="2" charset="-78"/>
              </a:rPr>
              <a:t>                                          </a:t>
            </a:r>
            <a:r>
              <a:rPr lang="ar-SA" sz="2400" dirty="0">
                <a:latin typeface="Sakkal Majalla" pitchFamily="2" charset="-78"/>
                <a:cs typeface="Sultan bold" pitchFamily="2" charset="-78"/>
              </a:rPr>
              <a:t>ح. هاتف محمول لوحي </a:t>
            </a:r>
          </a:p>
          <a:p>
            <a:pPr marL="352695" indent="-352695">
              <a:defRPr/>
            </a:pPr>
            <a:r>
              <a:rPr lang="ar-SA" sz="2400" dirty="0">
                <a:latin typeface="Sakkal Majalla" pitchFamily="2" charset="-78"/>
                <a:cs typeface="Sultan bold" pitchFamily="2" charset="-78"/>
              </a:rPr>
              <a:t>ط. شيك بمبلغ 10000 </a:t>
            </a:r>
            <a:r>
              <a:rPr lang="ar-SA" sz="2400" dirty="0" smtClean="0">
                <a:latin typeface="Sakkal Majalla" pitchFamily="2" charset="-78"/>
                <a:cs typeface="Sultan bold" pitchFamily="2" charset="-78"/>
              </a:rPr>
              <a:t>                     </a:t>
            </a:r>
            <a:r>
              <a:rPr lang="ar-SA" sz="2400" dirty="0">
                <a:latin typeface="Sakkal Majalla" pitchFamily="2" charset="-78"/>
                <a:cs typeface="Sultan bold" pitchFamily="2" charset="-78"/>
              </a:rPr>
              <a:t>ي. منزلي</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مستطيل 5"/>
          <p:cNvSpPr/>
          <p:nvPr/>
        </p:nvSpPr>
        <p:spPr>
          <a:xfrm>
            <a:off x="2238064" y="1700808"/>
            <a:ext cx="4473884" cy="923330"/>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defTabSz="940469" fontAlgn="base">
              <a:spcBef>
                <a:spcPct val="0"/>
              </a:spcBef>
              <a:spcAft>
                <a:spcPct val="0"/>
              </a:spcAft>
              <a:defRPr/>
            </a:pP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akkal Majalla" pitchFamily="2" charset="-78"/>
                <a:cs typeface="Mohammad Annoktah" pitchFamily="2" charset="-78"/>
              </a:rPr>
              <a:t>رحلة بحرية</a:t>
            </a:r>
            <a:endPar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cs typeface="Mohammad Annoktah" pitchFamily="2" charset="-78"/>
            </a:endParaRPr>
          </a:p>
        </p:txBody>
      </p:sp>
      <p:sp>
        <p:nvSpPr>
          <p:cNvPr id="7" name="مستطيل 6"/>
          <p:cNvSpPr/>
          <p:nvPr/>
        </p:nvSpPr>
        <p:spPr>
          <a:xfrm>
            <a:off x="6785067" y="428604"/>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pic>
        <p:nvPicPr>
          <p:cNvPr id="8" name="صورة 7" descr="1c979bb9.png"/>
          <p:cNvPicPr>
            <a:picLocks noChangeAspect="1"/>
          </p:cNvPicPr>
          <p:nvPr/>
        </p:nvPicPr>
        <p:blipFill>
          <a:blip r:embed="rId3" cstate="print"/>
          <a:stretch>
            <a:fillRect/>
          </a:stretch>
        </p:blipFill>
        <p:spPr>
          <a:xfrm>
            <a:off x="601084" y="782547"/>
            <a:ext cx="1041958" cy="1147890"/>
          </a:xfrm>
          <a:prstGeom prst="rect">
            <a:avLst/>
          </a:prstGeom>
        </p:spPr>
      </p:pic>
      <p:sp>
        <p:nvSpPr>
          <p:cNvPr id="9" name="مستطيل 8"/>
          <p:cNvSpPr/>
          <p:nvPr/>
        </p:nvSpPr>
        <p:spPr>
          <a:xfrm>
            <a:off x="251520" y="2924944"/>
            <a:ext cx="8446973" cy="2862322"/>
          </a:xfrm>
          <a:prstGeom prst="rect">
            <a:avLst/>
          </a:prstGeom>
        </p:spPr>
        <p:txBody>
          <a:bodyPr wrap="square">
            <a:spAutoFit/>
          </a:bodyPr>
          <a:lstStyle/>
          <a:p>
            <a:pPr marL="352695" indent="-352695">
              <a:buNone/>
              <a:defRPr/>
            </a:pPr>
            <a:r>
              <a:rPr lang="ar-SA" sz="2000" dirty="0">
                <a:latin typeface="Sakkal Majalla" pitchFamily="2" charset="-78"/>
                <a:cs typeface="Sultan bold" pitchFamily="2" charset="-78"/>
              </a:rPr>
              <a:t>3- تقسم </a:t>
            </a:r>
            <a:r>
              <a:rPr lang="ar-SA" sz="2000" dirty="0" smtClean="0">
                <a:latin typeface="Sakkal Majalla" pitchFamily="2" charset="-78"/>
                <a:cs typeface="Sultan bold" pitchFamily="2" charset="-78"/>
              </a:rPr>
              <a:t>المتدربات </a:t>
            </a:r>
            <a:r>
              <a:rPr lang="ar-SA" sz="2000" dirty="0">
                <a:latin typeface="Sakkal Majalla" pitchFamily="2" charset="-78"/>
                <a:cs typeface="Sultan bold" pitchFamily="2" charset="-78"/>
              </a:rPr>
              <a:t>الى مجموعتين </a:t>
            </a:r>
          </a:p>
          <a:p>
            <a:pPr marL="352695" indent="-352695">
              <a:buNone/>
              <a:defRPr/>
            </a:pPr>
            <a:r>
              <a:rPr lang="ar-SA" sz="2000" dirty="0">
                <a:latin typeface="Sakkal Majalla" pitchFamily="2" charset="-78"/>
                <a:cs typeface="Sultan bold" pitchFamily="2" charset="-78"/>
              </a:rPr>
              <a:t>3-تحدد كل مجموعة قائدة يكون معها السفينة </a:t>
            </a:r>
            <a:r>
              <a:rPr lang="ar-SA" sz="2000" dirty="0" smtClean="0">
                <a:latin typeface="Sakkal Majalla" pitchFamily="2" charset="-78"/>
                <a:cs typeface="Sultan bold" pitchFamily="2" charset="-78"/>
              </a:rPr>
              <a:t>الورقية. وباقي الفريق يمثل المسار</a:t>
            </a:r>
            <a:endParaRPr lang="ar-SA" sz="2000" dirty="0">
              <a:latin typeface="Sakkal Majalla" pitchFamily="2" charset="-78"/>
              <a:cs typeface="Sultan bold" pitchFamily="2" charset="-78"/>
            </a:endParaRPr>
          </a:p>
          <a:p>
            <a:pPr marL="352695" indent="-352695">
              <a:buNone/>
              <a:defRPr/>
            </a:pPr>
            <a:r>
              <a:rPr lang="ar-SA" sz="2000" dirty="0">
                <a:latin typeface="Sakkal Majalla" pitchFamily="2" charset="-78"/>
                <a:cs typeface="Sultan bold" pitchFamily="2" charset="-78"/>
              </a:rPr>
              <a:t>.4- تكتب العبارات السابقة كل عبارة على ورق بعدد البطاقات ثم نوزع الأوراق على باقي الفريق </a:t>
            </a:r>
          </a:p>
          <a:p>
            <a:pPr marL="352695" indent="-352695">
              <a:buNone/>
              <a:defRPr/>
            </a:pPr>
            <a:r>
              <a:rPr lang="ar-SA" sz="2000" dirty="0">
                <a:latin typeface="Sakkal Majalla" pitchFamily="2" charset="-78"/>
                <a:cs typeface="Sultan bold" pitchFamily="2" charset="-78"/>
              </a:rPr>
              <a:t>5-تتوجه كل قائدة الى الفريق الأخر </a:t>
            </a:r>
            <a:r>
              <a:rPr lang="ar-SA" sz="2000" dirty="0" smtClean="0">
                <a:latin typeface="Sakkal Majalla" pitchFamily="2" charset="-78"/>
                <a:cs typeface="Sultan bold" pitchFamily="2" charset="-78"/>
              </a:rPr>
              <a:t>ولا يسمح </a:t>
            </a:r>
            <a:r>
              <a:rPr lang="ar-SA" sz="2000" dirty="0">
                <a:latin typeface="Sakkal Majalla" pitchFamily="2" charset="-78"/>
                <a:cs typeface="Sultan bold" pitchFamily="2" charset="-78"/>
              </a:rPr>
              <a:t>لها بالمرور مع فريقها الا بتنازل عن احدى البطاقات قائلين لها :</a:t>
            </a:r>
          </a:p>
          <a:p>
            <a:pPr marL="352695" indent="-352695">
              <a:buNone/>
              <a:defRPr/>
            </a:pPr>
            <a:r>
              <a:rPr lang="ar-SA" sz="2000" dirty="0">
                <a:latin typeface="Sakkal Majalla" pitchFamily="2" charset="-78"/>
                <a:cs typeface="Sultan bold" pitchFamily="2" charset="-78"/>
              </a:rPr>
              <a:t>ا- ادفعي الضريبة لتمر النقطة التالية ( تكتب على جميع الأوراق ما عدا الأخيرة- سلامتي يوم القيامة )</a:t>
            </a:r>
          </a:p>
          <a:p>
            <a:pPr marL="352695" indent="-352695">
              <a:buNone/>
              <a:defRPr/>
            </a:pPr>
            <a:r>
              <a:rPr lang="ar-SA" sz="2000" dirty="0">
                <a:latin typeface="Sakkal Majalla" pitchFamily="2" charset="-78"/>
                <a:cs typeface="Sultan bold" pitchFamily="2" charset="-78"/>
              </a:rPr>
              <a:t>ب. توقفي هنا فقد وصلت النهاية ( تكتب على الورقة الأخيرة –سلامتي يوم القيامة )</a:t>
            </a:r>
          </a:p>
          <a:p>
            <a:pPr marL="352695" indent="-352695">
              <a:buNone/>
              <a:defRPr/>
            </a:pPr>
            <a:r>
              <a:rPr lang="ar-SA" sz="2000" dirty="0">
                <a:latin typeface="Sakkal Majalla" pitchFamily="2" charset="-78"/>
                <a:cs typeface="Sultan bold" pitchFamily="2" charset="-78"/>
              </a:rPr>
              <a:t>تسمح البطاقات للسفينة بالتحرك مرورا من أفراد الفريق الموزعات في القاعة حتى المحطة الأخيرة </a:t>
            </a:r>
          </a:p>
          <a:p>
            <a:pPr marL="352695" indent="-352695">
              <a:buNone/>
              <a:defRPr/>
            </a:pPr>
            <a:r>
              <a:rPr lang="ar-SA" sz="2000" dirty="0">
                <a:latin typeface="Sakkal Majalla" pitchFamily="2" charset="-78"/>
                <a:cs typeface="Sultan bold" pitchFamily="2" charset="-78"/>
              </a:rPr>
              <a:t>قانون اللعبة يجب أن تصل السفينة لآخر نقطة وفي كل نقطة يجب التنازل عن إحدى البطاقات ليسمح لها بالمرور وعلى الفريق التشاور في البطاقة التي يرون إمكانية التنازل عنها</a:t>
            </a:r>
          </a:p>
        </p:txBody>
      </p:sp>
    </p:spTree>
  </p:cSld>
  <p:clrMapOvr>
    <a:masterClrMapping/>
  </p:clrMapOvr>
  <p:transition spd="med">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مستطيل 5"/>
          <p:cNvSpPr/>
          <p:nvPr/>
        </p:nvSpPr>
        <p:spPr>
          <a:xfrm>
            <a:off x="1763688" y="1412776"/>
            <a:ext cx="6858000" cy="3539430"/>
          </a:xfrm>
          <a:prstGeom prst="rect">
            <a:avLst/>
          </a:prstGeom>
        </p:spPr>
        <p:txBody>
          <a:bodyPr wrap="square">
            <a:spAutoFit/>
          </a:bodyPr>
          <a:lstStyle/>
          <a:p>
            <a:pPr fontAlgn="base">
              <a:spcBef>
                <a:spcPct val="0"/>
              </a:spcBef>
              <a:spcAft>
                <a:spcPct val="0"/>
              </a:spcAft>
            </a:pPr>
            <a:r>
              <a:rPr lang="ar-SA" altLang="ar-SA" sz="3200" dirty="0" smtClean="0">
                <a:solidFill>
                  <a:srgbClr val="000000"/>
                </a:solidFill>
                <a:latin typeface="Estrangelo Edessa" panose="03080600000000000000" pitchFamily="66" charset="0"/>
                <a:cs typeface="DecoType Naskh" pitchFamily="2" charset="-78"/>
                <a:sym typeface="AGA Arabesque" panose="05010101010101010101" pitchFamily="2" charset="2"/>
              </a:rPr>
              <a:t></a:t>
            </a:r>
            <a:r>
              <a:rPr lang="ar-SA" altLang="ar-SA" sz="3200" dirty="0" smtClean="0">
                <a:solidFill>
                  <a:srgbClr val="000000"/>
                </a:solidFill>
                <a:latin typeface="Estrangelo Edessa" panose="03080600000000000000" pitchFamily="66" charset="0"/>
                <a:cs typeface="DecoType Naskh" pitchFamily="2" charset="-78"/>
              </a:rPr>
              <a:t>وَإِذْ قَالَ إِبْرَاهِيمُ رَبِّ اجْعَلْ هَـذَا الْبَلَدَ آمِنًا وَاجْنُبْنِي وَبَنِيَّ أَن نَّعْبُدَ الأَصْنَامَ </a:t>
            </a:r>
            <a:r>
              <a:rPr lang="ar-SA" altLang="ar-SA" sz="3200" dirty="0" smtClean="0">
                <a:solidFill>
                  <a:srgbClr val="000000"/>
                </a:solidFill>
                <a:latin typeface="Estrangelo Edessa" panose="03080600000000000000" pitchFamily="66" charset="0"/>
                <a:cs typeface="DecoType Naskh" pitchFamily="2" charset="-78"/>
                <a:sym typeface="AGA Arabesque" panose="05010101010101010101" pitchFamily="2" charset="2"/>
              </a:rPr>
              <a:t></a:t>
            </a:r>
            <a:r>
              <a:rPr lang="ar-SA" altLang="ar-SA" sz="3200" dirty="0" smtClean="0">
                <a:solidFill>
                  <a:srgbClr val="000000"/>
                </a:solidFill>
                <a:latin typeface="Estrangelo Edessa" panose="03080600000000000000" pitchFamily="66" charset="0"/>
                <a:cs typeface="DecoType Naskh" pitchFamily="2" charset="-78"/>
              </a:rPr>
              <a:t> رَبِّ إِنَّهُنَّ أَضْلَلْنَ كَثِيرًا مِّنَ النَّاسِ فَمَن تَبِعَنِي فَإِنَّهُ مِنِّي وَمَنْ عَصَانِي فَإِنَّكَ غَفُورٌ رَّحِيمٌ </a:t>
            </a:r>
            <a:r>
              <a:rPr lang="ar-SA" altLang="ar-SA" sz="3200" dirty="0" smtClean="0">
                <a:solidFill>
                  <a:srgbClr val="000000"/>
                </a:solidFill>
                <a:latin typeface="Estrangelo Edessa" panose="03080600000000000000" pitchFamily="66" charset="0"/>
                <a:cs typeface="DecoType Naskh" pitchFamily="2" charset="-78"/>
                <a:sym typeface="AGA Arabesque" panose="05010101010101010101" pitchFamily="2" charset="2"/>
              </a:rPr>
              <a:t></a:t>
            </a:r>
            <a:r>
              <a:rPr lang="ar-SA" altLang="ar-SA" sz="3200" dirty="0" smtClean="0">
                <a:solidFill>
                  <a:srgbClr val="000000"/>
                </a:solidFill>
                <a:latin typeface="Estrangelo Edessa" panose="03080600000000000000" pitchFamily="66" charset="0"/>
                <a:cs typeface="DecoType Naskh" pitchFamily="2" charset="-78"/>
              </a:rPr>
              <a:t> رَّبَّنَا إِنِّي أَسْكَنتُ مِن ذُرِّيَّتِي بِوَادٍ غَيْرِ ذِي زَرْعٍ عِندَ بَيْتِكَ الْمُحَرَّمِ رَبَّنَا لِيُقِيمُواْ الصَّلاَةَ فَاجْعَلْ أَفْئِدَةً مِّنَ النَّاسِ تَهْوِي إِلَيْهِمْ وَارْزُقْهُم مِّنَ الثَّمَرَاتِ لَعَلَّهُمْ يَشْكُرُونَ </a:t>
            </a:r>
            <a:r>
              <a:rPr lang="ar-SA" altLang="ar-SA" sz="3200" dirty="0" smtClean="0">
                <a:solidFill>
                  <a:srgbClr val="000000"/>
                </a:solidFill>
                <a:latin typeface="Estrangelo Edessa" panose="03080600000000000000" pitchFamily="66" charset="0"/>
                <a:cs typeface="DecoType Naskh" pitchFamily="2" charset="-78"/>
                <a:sym typeface="AGA Arabesque" panose="05010101010101010101" pitchFamily="2" charset="2"/>
              </a:rPr>
              <a:t></a:t>
            </a:r>
            <a:r>
              <a:rPr lang="ar-SA" altLang="ar-SA" sz="3200" dirty="0" smtClean="0">
                <a:solidFill>
                  <a:srgbClr val="000000"/>
                </a:solidFill>
                <a:latin typeface="Estrangelo Edessa" panose="03080600000000000000" pitchFamily="66" charset="0"/>
                <a:cs typeface="DecoType Naskh" pitchFamily="2" charset="-78"/>
              </a:rPr>
              <a:t> رَبَّنَا إِنَّكَ تَعْلَمُ مَا نُخْفِي وَمَا نُعْلِنُ وَمَا يَخْفَى عَلَى اللّهِ مِن شَيْءٍ فَي الأَرْضِ وَلاَ فِي السَّمَاء </a:t>
            </a:r>
            <a:r>
              <a:rPr lang="ar-SA" altLang="ar-SA" sz="3200" dirty="0" smtClean="0">
                <a:solidFill>
                  <a:srgbClr val="000000"/>
                </a:solidFill>
                <a:latin typeface="Estrangelo Edessa" panose="03080600000000000000" pitchFamily="66" charset="0"/>
                <a:cs typeface="DecoType Naskh" pitchFamily="2" charset="-78"/>
                <a:sym typeface="AGA Arabesque" panose="05010101010101010101" pitchFamily="2" charset="2"/>
              </a:rPr>
              <a:t></a:t>
            </a:r>
            <a:endParaRPr lang="ar-SA" altLang="ar-SA" sz="3200" dirty="0">
              <a:solidFill>
                <a:srgbClr val="000000"/>
              </a:solidFill>
              <a:latin typeface="Estrangelo Edessa" panose="03080600000000000000" pitchFamily="66" charset="0"/>
              <a:cs typeface="DecoType Naskh" pitchFamily="2" charset="-7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9" name="صورة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sp>
        <p:nvSpPr>
          <p:cNvPr id="5" name="مستطيل 4"/>
          <p:cNvSpPr/>
          <p:nvPr/>
        </p:nvSpPr>
        <p:spPr>
          <a:xfrm>
            <a:off x="642910" y="2680170"/>
            <a:ext cx="7858164" cy="2677656"/>
          </a:xfrm>
          <a:prstGeom prst="rect">
            <a:avLst/>
          </a:prstGeom>
        </p:spPr>
        <p:txBody>
          <a:bodyPr wrap="square">
            <a:spAutoFit/>
          </a:bodyPr>
          <a:lstStyle/>
          <a:p>
            <a:pPr marL="352695" indent="-352695">
              <a:defRPr/>
            </a:pPr>
            <a:r>
              <a:rPr lang="ar-SA" sz="2400" dirty="0">
                <a:latin typeface="Sakkal Majalla" pitchFamily="2" charset="-78"/>
                <a:cs typeface="Sultan bold" pitchFamily="2" charset="-78"/>
              </a:rPr>
              <a:t>جميع المكتسبات لا تعادل كسب </a:t>
            </a:r>
            <a:r>
              <a:rPr lang="ar-SA" sz="2400" dirty="0" smtClean="0">
                <a:latin typeface="Sakkal Majalla" pitchFamily="2" charset="-78"/>
                <a:cs typeface="Sultan bold" pitchFamily="2" charset="-78"/>
              </a:rPr>
              <a:t>رضا </a:t>
            </a:r>
            <a:r>
              <a:rPr lang="ar-SA" sz="2400" dirty="0">
                <a:latin typeface="Sakkal Majalla" pitchFamily="2" charset="-78"/>
                <a:cs typeface="Sultan bold" pitchFamily="2" charset="-78"/>
              </a:rPr>
              <a:t>الله .</a:t>
            </a:r>
          </a:p>
          <a:p>
            <a:pPr marL="352695" indent="-352695">
              <a:defRPr/>
            </a:pPr>
            <a:r>
              <a:rPr lang="ar-SA" sz="2400" dirty="0">
                <a:latin typeface="Sakkal Majalla" pitchFamily="2" charset="-78"/>
                <a:cs typeface="Sultan bold" pitchFamily="2" charset="-78"/>
              </a:rPr>
              <a:t>جميع المواقف لا تعادل موقف المثول بين يدي الله .</a:t>
            </a:r>
          </a:p>
          <a:p>
            <a:pPr marL="352695" indent="-352695">
              <a:defRPr/>
            </a:pPr>
            <a:r>
              <a:rPr lang="ar-SA" sz="2400" dirty="0">
                <a:latin typeface="Sakkal Majalla" pitchFamily="2" charset="-78"/>
                <a:cs typeface="Sultan bold" pitchFamily="2" charset="-78"/>
              </a:rPr>
              <a:t>جميع الانتصارات لا تساوي انتصار النفس على الشيطان يوم القيامة .</a:t>
            </a:r>
          </a:p>
          <a:p>
            <a:pPr marL="352695" indent="-352695">
              <a:defRPr/>
            </a:pPr>
            <a:r>
              <a:rPr lang="ar-SA" sz="2400" dirty="0">
                <a:latin typeface="Sakkal Majalla" pitchFamily="2" charset="-78"/>
                <a:cs typeface="Sultan bold" pitchFamily="2" charset="-78"/>
              </a:rPr>
              <a:t>جميع اللذات لا تعدل لذة الجنة .</a:t>
            </a:r>
          </a:p>
          <a:p>
            <a:pPr marL="352695" indent="-352695">
              <a:defRPr/>
            </a:pPr>
            <a:r>
              <a:rPr lang="ar-SA" sz="2400" dirty="0">
                <a:latin typeface="Sakkal Majalla" pitchFamily="2" charset="-78"/>
                <a:cs typeface="Sultan bold" pitchFamily="2" charset="-78"/>
              </a:rPr>
              <a:t>إذا كنا لا نستطيع التنازل عن الجنة  مهما كلف الأمر فلماذا نبيعها من أول سوم </a:t>
            </a:r>
          </a:p>
          <a:p>
            <a:pPr marL="352695" indent="-352695">
              <a:defRPr/>
            </a:pPr>
            <a:r>
              <a:rPr lang="ar-SA" sz="2400" dirty="0">
                <a:latin typeface="Sakkal Majalla" pitchFamily="2" charset="-78"/>
                <a:cs typeface="Sultan bold" pitchFamily="2" charset="-78"/>
              </a:rPr>
              <a:t>الإلحاد في الحرم يعني أننا جازفنا بأغلى ثمن .</a:t>
            </a:r>
          </a:p>
          <a:p>
            <a:pPr marL="352695" indent="-352695">
              <a:defRPr/>
            </a:pPr>
            <a:r>
              <a:rPr lang="ar-SA" sz="2400" dirty="0">
                <a:latin typeface="Sakkal Majalla" pitchFamily="2" charset="-78"/>
                <a:cs typeface="Sultan bold" pitchFamily="2" charset="-78"/>
              </a:rPr>
              <a:t>تعظيمنا لحرمات الله يضمن لنا سلامة الدين يوم نلقاه بإذن الله.</a:t>
            </a:r>
          </a:p>
        </p:txBody>
      </p:sp>
      <p:sp>
        <p:nvSpPr>
          <p:cNvPr id="6" name="مستطيل 5"/>
          <p:cNvSpPr/>
          <p:nvPr/>
        </p:nvSpPr>
        <p:spPr>
          <a:xfrm>
            <a:off x="2571736" y="1505538"/>
            <a:ext cx="4073551" cy="923330"/>
          </a:xfrm>
          <a:prstGeom prst="rect">
            <a:avLst/>
          </a:prstGeom>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defTabSz="940469" fontAlgn="base">
              <a:spcBef>
                <a:spcPct val="0"/>
              </a:spcBef>
              <a:spcAft>
                <a:spcPct val="0"/>
              </a:spcAft>
              <a:defRPr/>
            </a:pP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akkal Majalla" pitchFamily="2" charset="-78"/>
                <a:cs typeface="Mohammad Annoktah" pitchFamily="2" charset="-78"/>
              </a:rPr>
              <a:t>رحلة بحرية</a:t>
            </a:r>
            <a:endPar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cs typeface="Mohammad Annoktah" pitchFamily="2" charset="-78"/>
            </a:endParaRPr>
          </a:p>
        </p:txBody>
      </p:sp>
      <p:sp>
        <p:nvSpPr>
          <p:cNvPr id="7" name="مستطيل 6"/>
          <p:cNvSpPr/>
          <p:nvPr/>
        </p:nvSpPr>
        <p:spPr>
          <a:xfrm>
            <a:off x="6715140" y="649412"/>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pic>
        <p:nvPicPr>
          <p:cNvPr id="8" name="صورة 7" descr="1c979bb9.png"/>
          <p:cNvPicPr>
            <a:picLocks noChangeAspect="1"/>
          </p:cNvPicPr>
          <p:nvPr/>
        </p:nvPicPr>
        <p:blipFill>
          <a:blip r:embed="rId3" cstate="print"/>
          <a:stretch>
            <a:fillRect/>
          </a:stretch>
        </p:blipFill>
        <p:spPr>
          <a:xfrm>
            <a:off x="285720" y="1071546"/>
            <a:ext cx="2399280" cy="2643206"/>
          </a:xfrm>
          <a:prstGeom prst="rect">
            <a:avLst/>
          </a:prstGeom>
        </p:spPr>
      </p:pic>
    </p:spTree>
  </p:cSld>
  <p:clrMapOvr>
    <a:masterClrMapping/>
  </p:clrMapOvr>
  <p:transition spd="med">
    <p:pull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مستطيل 7"/>
          <p:cNvSpPr/>
          <p:nvPr/>
        </p:nvSpPr>
        <p:spPr>
          <a:xfrm>
            <a:off x="3689657" y="1299150"/>
            <a:ext cx="1824538" cy="769441"/>
          </a:xfrm>
          <a:prstGeom prst="rect">
            <a:avLst/>
          </a:prstGeom>
        </p:spPr>
        <p:txBody>
          <a:bodyPr wrap="none">
            <a:spAutoFit/>
          </a:bodyPr>
          <a:lstStyle/>
          <a:p>
            <a:pPr algn="ctr" fontAlgn="base">
              <a:spcBef>
                <a:spcPct val="0"/>
              </a:spcBef>
              <a:spcAft>
                <a:spcPct val="0"/>
              </a:spcAft>
              <a:defRPr/>
            </a:pPr>
            <a:r>
              <a:rPr lang="ar-SA" sz="4400" b="1" dirty="0">
                <a:ln w="1905"/>
                <a:solidFill>
                  <a:schemeClr val="accent2">
                    <a:lumMod val="50000"/>
                  </a:schemeClr>
                </a:solidFill>
                <a:effectLst>
                  <a:innerShdw blurRad="69850" dist="43180" dir="5400000">
                    <a:srgbClr val="000000">
                      <a:alpha val="65000"/>
                    </a:srgbClr>
                  </a:innerShdw>
                </a:effectLst>
                <a:latin typeface="Sakkal Majalla" pitchFamily="2" charset="-78"/>
                <a:cs typeface="Mohammad Annoktah" pitchFamily="2" charset="-78"/>
              </a:rPr>
              <a:t>ختاماً</a:t>
            </a:r>
          </a:p>
        </p:txBody>
      </p:sp>
      <p:sp>
        <p:nvSpPr>
          <p:cNvPr id="9" name="مستطيل 8"/>
          <p:cNvSpPr/>
          <p:nvPr/>
        </p:nvSpPr>
        <p:spPr>
          <a:xfrm>
            <a:off x="1958063" y="2051429"/>
            <a:ext cx="5227874" cy="4339650"/>
          </a:xfrm>
          <a:prstGeom prst="rect">
            <a:avLst/>
          </a:prstGeom>
        </p:spPr>
        <p:txBody>
          <a:bodyPr wrap="square">
            <a:spAutoFit/>
          </a:bodyPr>
          <a:lstStyle/>
          <a:p>
            <a:pPr marL="352695" indent="-352695" algn="just">
              <a:defRPr/>
            </a:pPr>
            <a:r>
              <a:rPr lang="ar-SA" altLang="ar-SA" sz="2000" dirty="0">
                <a:latin typeface="Sakkal Majalla" pitchFamily="2" charset="-78"/>
                <a:cs typeface="Sultan bold" pitchFamily="2" charset="-78"/>
              </a:rPr>
              <a:t>إن مكة </a:t>
            </a:r>
            <a:r>
              <a:rPr lang="ar-SA" altLang="ar-SA" sz="2000" dirty="0" smtClean="0">
                <a:latin typeface="Sakkal Majalla" pitchFamily="2" charset="-78"/>
                <a:cs typeface="Sultan bold" pitchFamily="2" charset="-78"/>
              </a:rPr>
              <a:t>بلد عطاء، وواجب أهلها أن يكونوا مجتمع عطاء، ولأن مكة اختيرت وميزت وخصت بأعظم عطاء تناله بقعة: فإن واجب العطاء في أهلها يجب أن يوازي ذلك ويحققه.</a:t>
            </a:r>
            <a:endParaRPr lang="en-US" altLang="ar-SA" sz="2000" dirty="0" smtClean="0">
              <a:latin typeface="Sakkal Majalla" pitchFamily="2" charset="-78"/>
              <a:cs typeface="Sultan bold" pitchFamily="2" charset="-78"/>
            </a:endParaRPr>
          </a:p>
          <a:p>
            <a:pPr marL="352695" indent="-352695" algn="just">
              <a:defRPr/>
            </a:pPr>
            <a:r>
              <a:rPr lang="ar-SA" altLang="ar-SA" sz="2000" dirty="0" smtClean="0">
                <a:latin typeface="Sakkal Majalla" pitchFamily="2" charset="-78"/>
                <a:cs typeface="Sultan bold" pitchFamily="2" charset="-78"/>
              </a:rPr>
              <a:t>مجتمع </a:t>
            </a:r>
            <a:r>
              <a:rPr lang="ar-SA" altLang="ar-SA" sz="2000" dirty="0">
                <a:latin typeface="Sakkal Majalla" pitchFamily="2" charset="-78"/>
                <a:cs typeface="Sultan bold" pitchFamily="2" charset="-78"/>
              </a:rPr>
              <a:t>مكة مجتمع يوفي قبل أن يستوفي، يحس بالواجب الذي عليه قبل الحق الذي له. يحس أنه مدان بالنعم، ومدان بالبركات، ومدان بالتميز، ومدان بكل هبات المكان والزمان والتأريخ، فقلبه مشغول بما يوفي </a:t>
            </a:r>
            <a:r>
              <a:rPr lang="ar-SA" altLang="ar-SA" sz="2000" dirty="0" err="1">
                <a:latin typeface="Sakkal Majalla" pitchFamily="2" charset="-78"/>
                <a:cs typeface="Sultan bold" pitchFamily="2" charset="-78"/>
              </a:rPr>
              <a:t>به</a:t>
            </a:r>
            <a:r>
              <a:rPr lang="ar-SA" altLang="ar-SA" sz="2000" dirty="0">
                <a:latin typeface="Sakkal Majalla" pitchFamily="2" charset="-78"/>
                <a:cs typeface="Sultan bold" pitchFamily="2" charset="-78"/>
              </a:rPr>
              <a:t> ذلك كله.</a:t>
            </a:r>
            <a:endParaRPr lang="en-US" altLang="ar-SA" sz="2000" dirty="0">
              <a:latin typeface="Sakkal Majalla" pitchFamily="2" charset="-78"/>
              <a:cs typeface="Sultan bold" pitchFamily="2" charset="-78"/>
            </a:endParaRPr>
          </a:p>
          <a:p>
            <a:pPr marL="352695" indent="-352695" algn="just">
              <a:defRPr/>
            </a:pPr>
            <a:r>
              <a:rPr lang="ar-SA" altLang="ar-SA" sz="2000" dirty="0">
                <a:latin typeface="Sakkal Majalla" pitchFamily="2" charset="-78"/>
                <a:cs typeface="Sultan bold" pitchFamily="2" charset="-78"/>
              </a:rPr>
              <a:t>مكة المعظمة المختارة هي أليق أرض الله أن يشكر الله فيها. والجحود فيها أو التخلي عن </a:t>
            </a:r>
            <a:r>
              <a:rPr lang="ar-SA" altLang="ar-SA" sz="2000" dirty="0" smtClean="0">
                <a:latin typeface="Sakkal Majalla" pitchFamily="2" charset="-78"/>
                <a:cs typeface="Sultan bold" pitchFamily="2" charset="-78"/>
              </a:rPr>
              <a:t>واجب </a:t>
            </a:r>
            <a:r>
              <a:rPr lang="ar-SA" altLang="ar-SA" sz="2000" dirty="0">
                <a:latin typeface="Sakkal Majalla" pitchFamily="2" charset="-78"/>
                <a:cs typeface="Sultan bold" pitchFamily="2" charset="-78"/>
              </a:rPr>
              <a:t>العطاء فيها يعد عملا مستهجناً لعدم استقامته مع كل أبعاد التميز المكي والمقاصد الشرعية فيها.</a:t>
            </a:r>
            <a:endParaRPr lang="en-US" altLang="ar-SA" sz="2000" dirty="0">
              <a:latin typeface="Sakkal Majalla" pitchFamily="2" charset="-78"/>
              <a:cs typeface="Sultan bold" pitchFamily="2" charset="-78"/>
            </a:endParaRPr>
          </a:p>
          <a:p>
            <a:pPr algn="ctr"/>
            <a:r>
              <a:rPr lang="ar-SA" altLang="ar-SA" sz="2800" dirty="0" smtClean="0">
                <a:solidFill>
                  <a:schemeClr val="bg1"/>
                </a:solidFill>
                <a:effectLst/>
                <a:latin typeface="Hacen Samra Lt" pitchFamily="2" charset="-78"/>
                <a:ea typeface="Times New Roman" panose="02020603050405020304" pitchFamily="18" charset="0"/>
                <a:cs typeface="Hacen Samra Lt" pitchFamily="2" charset="-78"/>
              </a:rPr>
              <a:t>العطاء في كل مكان هو شيء جميل </a:t>
            </a:r>
          </a:p>
          <a:p>
            <a:pPr algn="ctr"/>
            <a:r>
              <a:rPr lang="ar-SA" altLang="ar-SA" sz="2800" dirty="0" smtClean="0">
                <a:solidFill>
                  <a:schemeClr val="bg1"/>
                </a:solidFill>
                <a:effectLst/>
                <a:latin typeface="Hacen Samra Lt" pitchFamily="2" charset="-78"/>
                <a:ea typeface="Times New Roman" panose="02020603050405020304" pitchFamily="18" charset="0"/>
                <a:cs typeface="Hacen Samra Lt" pitchFamily="2" charset="-78"/>
              </a:rPr>
              <a:t>وهو في مكة أجمل.</a:t>
            </a:r>
            <a:endParaRPr lang="en-US" altLang="ar-SA" sz="2800" dirty="0">
              <a:solidFill>
                <a:schemeClr val="bg1"/>
              </a:solidFill>
              <a:effectLst/>
              <a:latin typeface="Hacen Samra Lt" pitchFamily="2" charset="-78"/>
              <a:ea typeface="Times New Roman" panose="02020603050405020304" pitchFamily="18" charset="0"/>
              <a:cs typeface="Hacen Samra Lt"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مربع نص 5"/>
          <p:cNvSpPr txBox="1"/>
          <p:nvPr/>
        </p:nvSpPr>
        <p:spPr>
          <a:xfrm>
            <a:off x="2736009" y="2101531"/>
            <a:ext cx="4500594" cy="830997"/>
          </a:xfrm>
          <a:prstGeom prst="rect">
            <a:avLst/>
          </a:prstGeom>
          <a:noFill/>
        </p:spPr>
        <p:txBody>
          <a:bodyPr wrap="square" rtlCol="1">
            <a:spAutoFit/>
          </a:bodyPr>
          <a:lstStyle/>
          <a:p>
            <a:r>
              <a:rPr lang="ar-SA" sz="4800" dirty="0" smtClean="0">
                <a:ln w="0"/>
                <a:solidFill>
                  <a:srgbClr val="B47800"/>
                </a:solidFill>
                <a:effectLst>
                  <a:outerShdw blurRad="38100" dist="19050" dir="2700000" algn="tl" rotWithShape="0">
                    <a:schemeClr val="dk1">
                      <a:alpha val="40000"/>
                    </a:schemeClr>
                  </a:outerShdw>
                </a:effectLst>
              </a:rPr>
              <a:t>للتواصل: </a:t>
            </a:r>
            <a:endParaRPr lang="ar-SA" sz="4800" dirty="0">
              <a:ln w="0"/>
              <a:solidFill>
                <a:srgbClr val="B47800"/>
              </a:solidFill>
              <a:effectLst>
                <a:outerShdw blurRad="38100" dist="19050" dir="2700000" algn="tl" rotWithShape="0">
                  <a:schemeClr val="dk1">
                    <a:alpha val="40000"/>
                  </a:schemeClr>
                </a:outerShdw>
              </a:effectLst>
            </a:endParaRPr>
          </a:p>
        </p:txBody>
      </p:sp>
      <p:pic>
        <p:nvPicPr>
          <p:cNvPr id="7" name="صورة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2636912"/>
            <a:ext cx="7236898" cy="3813312"/>
          </a:xfrm>
          <a:prstGeom prst="rect">
            <a:avLst/>
          </a:prstGeom>
          <a:effectLst>
            <a:outerShdw blurRad="50800" dist="38100" dir="8100000" algn="tr" rotWithShape="0">
              <a:prstClr val="black">
                <a:alpha val="40000"/>
              </a:prstClr>
            </a:outerShdw>
          </a:effectLst>
        </p:spPr>
      </p:pic>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6009" y="188640"/>
            <a:ext cx="3541525" cy="1979811"/>
          </a:xfrm>
          <a:prstGeom prst="rect">
            <a:avLst/>
          </a:prstGeom>
        </p:spPr>
      </p:pic>
    </p:spTree>
    <p:extLst>
      <p:ext uri="{BB962C8B-B14F-4D97-AF65-F5344CB8AC3E}">
        <p14:creationId xmlns:p14="http://schemas.microsoft.com/office/powerpoint/2010/main" val="218655649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8" y="0"/>
            <a:ext cx="9169867" cy="6858000"/>
          </a:xfrm>
          <a:prstGeom prst="rect">
            <a:avLst/>
          </a:prstGeom>
        </p:spPr>
      </p:pic>
      <p:pic>
        <p:nvPicPr>
          <p:cNvPr id="6" name="Picture 5" descr="http://sabq.org/files/general/78740_454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2145" y="2240994"/>
            <a:ext cx="1949836" cy="21479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3" descr="http://sabq.org/files/news-image/82680.jpg?133771605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0127" y="3664772"/>
            <a:ext cx="1766705" cy="16695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9" name="مستطيل 8"/>
          <p:cNvSpPr/>
          <p:nvPr/>
        </p:nvSpPr>
        <p:spPr>
          <a:xfrm>
            <a:off x="467544" y="460889"/>
            <a:ext cx="2857520" cy="2554545"/>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40469" fontAlgn="base">
              <a:spcBef>
                <a:spcPct val="0"/>
              </a:spcBef>
              <a:spcAft>
                <a:spcPct val="0"/>
              </a:spcAft>
              <a:defRPr/>
            </a:pPr>
            <a:r>
              <a:rPr lang="ar-SA" sz="3200" b="1" cap="all" dirty="0">
                <a:ln w="0"/>
                <a:solidFill>
                  <a:srgbClr val="996600"/>
                </a:solidFill>
                <a:effectLst>
                  <a:reflection blurRad="12700" stA="50000" endPos="50000" dist="5000" dir="5400000" sy="-100000" rotWithShape="0"/>
                </a:effectLst>
                <a:latin typeface="beIN Normal " pitchFamily="2" charset="-78"/>
                <a:cs typeface="beIN Normal " pitchFamily="2" charset="-78"/>
              </a:rPr>
              <a:t>شاهدي الصور ثم استمعي لتعليق المدربة وشاركي بتعليقاتك لاكتشاف الأسباب</a:t>
            </a:r>
            <a:endParaRPr lang="en-US" sz="3200" b="1" cap="all" dirty="0">
              <a:ln w="0"/>
              <a:solidFill>
                <a:srgbClr val="996600"/>
              </a:solidFill>
              <a:effectLst>
                <a:reflection blurRad="12700" stA="50000" endPos="50000" dist="5000" dir="5400000" sy="-100000" rotWithShape="0"/>
              </a:effectLst>
              <a:latin typeface="beIN Normal " pitchFamily="2" charset="-78"/>
              <a:cs typeface="beIN Normal " pitchFamily="2" charset="-78"/>
            </a:endParaRPr>
          </a:p>
        </p:txBody>
      </p:sp>
      <p:sp>
        <p:nvSpPr>
          <p:cNvPr id="10" name="مستطيل 9"/>
          <p:cNvSpPr/>
          <p:nvPr/>
        </p:nvSpPr>
        <p:spPr>
          <a:xfrm>
            <a:off x="6108711" y="476672"/>
            <a:ext cx="1904688"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pic>
        <p:nvPicPr>
          <p:cNvPr id="11" name="عنصر نائب للمحتوى 1"/>
          <p:cNvPicPr>
            <a:picLocks noChangeAspect="1"/>
          </p:cNvPicPr>
          <p:nvPr/>
        </p:nvPicPr>
        <p:blipFill>
          <a:blip r:embed="rId5">
            <a:extLst>
              <a:ext uri="{BEBA8EAE-BF5A-486C-A8C5-ECC9F3942E4B}">
                <a14:imgProps xmlns:a14="http://schemas.microsoft.com/office/drawing/2010/main">
                  <a14:imgLayer r:embed="rId6">
                    <a14:imgEffect>
                      <a14:sharpenSoften amount="46000"/>
                    </a14:imgEffect>
                  </a14:imgLayer>
                </a14:imgProps>
              </a:ext>
              <a:ext uri="{28A0092B-C50C-407E-A947-70E740481C1C}">
                <a14:useLocalDpi xmlns:a14="http://schemas.microsoft.com/office/drawing/2010/main" val="0"/>
              </a:ext>
            </a:extLst>
          </a:blip>
          <a:stretch>
            <a:fillRect/>
          </a:stretch>
        </p:blipFill>
        <p:spPr>
          <a:xfrm>
            <a:off x="3957082" y="2032611"/>
            <a:ext cx="2252736" cy="18006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pic>
        <p:nvPicPr>
          <p:cNvPr id="12" name="عنصر نائب للمحتوى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95896" y="3289822"/>
            <a:ext cx="1812130" cy="12997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3" name="صورة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2524" y="4552923"/>
            <a:ext cx="1640495" cy="139201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عنوان 1"/>
          <p:cNvSpPr txBox="1">
            <a:spLocks/>
          </p:cNvSpPr>
          <p:nvPr/>
        </p:nvSpPr>
        <p:spPr>
          <a:xfrm>
            <a:off x="-177543" y="1628800"/>
            <a:ext cx="9516256" cy="1198089"/>
          </a:xfrm>
          <a:prstGeom prst="rect">
            <a:avLst/>
          </a:prstGeom>
        </p:spPr>
        <p:txBody>
          <a:bodyPr vert="horz" lIns="91440" tIns="45720" rIns="91440" bIns="45720" rtlCol="1" anchor="ctr">
            <a:noAutofit/>
          </a:bodyPr>
          <a:lstStyle/>
          <a:p>
            <a:pPr marR="0" lvl="0" indent="0" algn="ctr" defTabSz="940469" fontAlgn="base">
              <a:lnSpc>
                <a:spcPct val="100000"/>
              </a:lnSpc>
              <a:spcBef>
                <a:spcPct val="0"/>
              </a:spcBef>
              <a:spcAft>
                <a:spcPct val="0"/>
              </a:spcAft>
              <a:buClrTx/>
              <a:buSzTx/>
              <a:buFontTx/>
              <a:buNone/>
              <a:tabLst/>
              <a:defRPr/>
            </a:pPr>
            <a:r>
              <a:rPr lang="ar-SA" altLang="ar-SA"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IN Normal " pitchFamily="2" charset="-78"/>
                <a:cs typeface="beIN Normal " pitchFamily="2" charset="-78"/>
              </a:rPr>
              <a:t>بالتعاون مع المجموعة ومن خلال مفهوم تعظيم البلد الحرام </a:t>
            </a:r>
            <a:endParaRPr lang="ar-SA" altLang="ar-SA"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IN Normal " pitchFamily="2" charset="-78"/>
              <a:cs typeface="beIN Normal " pitchFamily="2" charset="-78"/>
            </a:endParaRPr>
          </a:p>
          <a:p>
            <a:pPr marR="0" lvl="0" indent="0" algn="ctr" defTabSz="940469" fontAlgn="base">
              <a:lnSpc>
                <a:spcPct val="100000"/>
              </a:lnSpc>
              <a:spcBef>
                <a:spcPct val="0"/>
              </a:spcBef>
              <a:spcAft>
                <a:spcPct val="0"/>
              </a:spcAft>
              <a:buClrTx/>
              <a:buSzTx/>
              <a:buFontTx/>
              <a:buNone/>
              <a:tabLst/>
              <a:defRPr/>
            </a:pPr>
            <a:r>
              <a:rPr lang="ar-SA" altLang="ar-SA"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IN Normal " pitchFamily="2" charset="-78"/>
                <a:cs typeface="beIN Normal " pitchFamily="2" charset="-78"/>
              </a:rPr>
              <a:t>قومي </a:t>
            </a:r>
            <a:r>
              <a:rPr lang="ar-SA" altLang="ar-SA"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IN Normal " pitchFamily="2" charset="-78"/>
                <a:cs typeface="beIN Normal " pitchFamily="2" charset="-78"/>
              </a:rPr>
              <a:t>بتوصيل محتويات العمود الأول بما يناسبه من الأمثلة في العمود الثاني:</a:t>
            </a:r>
          </a:p>
        </p:txBody>
      </p:sp>
      <p:sp>
        <p:nvSpPr>
          <p:cNvPr id="7" name="مستطيل 6"/>
          <p:cNvSpPr/>
          <p:nvPr/>
        </p:nvSpPr>
        <p:spPr>
          <a:xfrm>
            <a:off x="6999381" y="506536"/>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graphicFrame>
        <p:nvGraphicFramePr>
          <p:cNvPr id="8" name="عنصر نائب للمحتوى 3"/>
          <p:cNvGraphicFramePr>
            <a:graphicFrameLocks noGrp="1"/>
          </p:cNvGraphicFramePr>
          <p:nvPr>
            <p:extLst>
              <p:ext uri="{D42A27DB-BD31-4B8C-83A1-F6EECF244321}">
                <p14:modId xmlns:p14="http://schemas.microsoft.com/office/powerpoint/2010/main" val="3156278612"/>
              </p:ext>
            </p:extLst>
          </p:nvPr>
        </p:nvGraphicFramePr>
        <p:xfrm>
          <a:off x="2483768" y="2996952"/>
          <a:ext cx="4777147" cy="3717564"/>
        </p:xfrm>
        <a:graphic>
          <a:graphicData uri="http://schemas.openxmlformats.org/drawingml/2006/table">
            <a:tbl>
              <a:tblPr rtl="1">
                <a:tableStyleId>{5940675A-B579-460E-94D1-54222C63F5DA}</a:tableStyleId>
              </a:tblPr>
              <a:tblGrid>
                <a:gridCol w="2080559"/>
                <a:gridCol w="2696588"/>
              </a:tblGrid>
              <a:tr h="62309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إظهار تميزه عن غيره</a:t>
                      </a:r>
                      <a:endParaRPr kumimoji="0" lang="ar-SA" sz="2000" b="1"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مكة البلد الذي يهاب فيه الجبابرة كما يهاب الضعفاء.</a:t>
                      </a:r>
                      <a:endParaRPr kumimoji="0" lang="ar-SA" sz="2000" b="1"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r>
              <a:tr h="344188">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إجلال البلد الحرام وتقديره</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أداء حق الجار.</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r>
              <a:tr h="62309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قياما بالواجبات</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مكة البد الوحيد في العالم الذي فيه أحجار من الجنة.</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r>
              <a:tr h="695708">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واعتقاد أن ذلك حق الله </a:t>
                      </a: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sym typeface="AGA Arabesque" pitchFamily="2" charset="2"/>
                        </a:rPr>
                        <a:t></a:t>
                      </a: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 على الناس</a:t>
                      </a:r>
                    </a:p>
                  </a:txBody>
                  <a:tcPr marL="69669" marR="69669" marT="34832" marB="34832" horzOverflow="overflow"/>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اجتناب الظلم والفواحش.</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r>
              <a:tr h="64286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وتركا </a:t>
                      </a: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للمحرمات</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u="none" strike="noStrike" cap="none" normalizeH="0" baseline="0" dirty="0" smtClean="0">
                          <a:ln>
                            <a:noFill/>
                          </a:ln>
                          <a:effectLst/>
                          <a:latin typeface="Shorooq_N1" panose="02000000000000000000" pitchFamily="2" charset="-78"/>
                          <a:cs typeface="Shorooq_N1" panose="02000000000000000000" pitchFamily="2" charset="-78"/>
                        </a:rPr>
                        <a:t>أن ما نفعله من طاعات ما هي إلا وفاء بما لله علينا من نعم وفضل.</a:t>
                      </a:r>
                      <a:endParaRPr kumimoji="0" lang="ar-SA" sz="2000" b="0" i="0" u="none" strike="noStrike" cap="none" normalizeH="0" baseline="0" dirty="0" smtClean="0">
                        <a:ln>
                          <a:noFill/>
                        </a:ln>
                        <a:solidFill>
                          <a:schemeClr val="bg1"/>
                        </a:solidFill>
                        <a:effectLst/>
                        <a:latin typeface="Shorooq_N1" panose="02000000000000000000" pitchFamily="2" charset="-78"/>
                        <a:cs typeface="Shorooq_N1" panose="02000000000000000000" pitchFamily="2" charset="-78"/>
                      </a:endParaRPr>
                    </a:p>
                  </a:txBody>
                  <a:tcPr marL="69669" marR="69669" marT="34832" marB="34832" horzOverflow="overflow"/>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مستطيل 6"/>
          <p:cNvSpPr/>
          <p:nvPr/>
        </p:nvSpPr>
        <p:spPr>
          <a:xfrm>
            <a:off x="6999381" y="506536"/>
            <a:ext cx="1930337" cy="707886"/>
          </a:xfrm>
          <a:prstGeom prst="rect">
            <a:avLst/>
          </a:prstGeom>
        </p:spPr>
        <p:txBody>
          <a:bodyPr wrap="none">
            <a:spAutoFit/>
          </a:bodyPr>
          <a:lstStyle/>
          <a:p>
            <a:pPr algn="ctr" fontAlgn="base">
              <a:spcBef>
                <a:spcPct val="0"/>
              </a:spcBef>
              <a:spcAft>
                <a:spcPct val="0"/>
              </a:spcAft>
              <a:defRPr/>
            </a:pPr>
            <a:r>
              <a:rPr lang="ar-SA" sz="4000" b="1" kern="1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29997" dir="5400000" sy="-100000" algn="bl" rotWithShape="0"/>
                </a:effectLst>
                <a:cs typeface="Mohammad Annoktah" pitchFamily="2" charset="-78"/>
              </a:rPr>
              <a:t>نشاط</a:t>
            </a:r>
          </a:p>
        </p:txBody>
      </p:sp>
      <p:graphicFrame>
        <p:nvGraphicFramePr>
          <p:cNvPr id="9" name="عنصر نائب للمحتوى 3"/>
          <p:cNvGraphicFramePr>
            <a:graphicFrameLocks noGrp="1"/>
          </p:cNvGraphicFramePr>
          <p:nvPr>
            <p:extLst>
              <p:ext uri="{D42A27DB-BD31-4B8C-83A1-F6EECF244321}">
                <p14:modId xmlns:p14="http://schemas.microsoft.com/office/powerpoint/2010/main" val="961207346"/>
              </p:ext>
            </p:extLst>
          </p:nvPr>
        </p:nvGraphicFramePr>
        <p:xfrm>
          <a:off x="899592" y="1596226"/>
          <a:ext cx="5544616" cy="4497069"/>
        </p:xfrm>
        <a:graphic>
          <a:graphicData uri="http://schemas.openxmlformats.org/drawingml/2006/table">
            <a:tbl>
              <a:tblPr rtl="1">
                <a:tableStyleId>{5940675A-B579-460E-94D1-54222C63F5DA}</a:tableStyleId>
              </a:tblPr>
              <a:tblGrid>
                <a:gridCol w="2414809"/>
                <a:gridCol w="3129807"/>
              </a:tblGrid>
              <a:tr h="84715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rPr>
                        <a:t>إظهار تميزه عن غيره</a:t>
                      </a:r>
                    </a:p>
                  </a:txBody>
                  <a:tcPr marL="69669" marR="69669" marT="34832" marB="34832" horzOverflow="overflow"/>
                </a:tc>
                <a:tc>
                  <a:txBody>
                    <a:bodyPr/>
                    <a:lstStyle/>
                    <a:p>
                      <a:pPr marL="0" marR="0" lvl="0" indent="0" algn="just" defTabSz="914400" rtl="1" eaLnBrk="1" fontAlgn="base" latinLnBrk="0" hangingPunct="1">
                        <a:lnSpc>
                          <a:spcPct val="100000"/>
                        </a:lnSpc>
                        <a:spcBef>
                          <a:spcPct val="0"/>
                        </a:spcBef>
                        <a:spcAft>
                          <a:spcPct val="0"/>
                        </a:spcAft>
                        <a:buClrTx/>
                        <a:buSzTx/>
                        <a:buFontTx/>
                        <a:buNone/>
                        <a:tabLst/>
                        <a:defRPr/>
                      </a:pPr>
                      <a:r>
                        <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rPr>
                        <a:t>مكة البلد الوحيد في العالم الذي فيه أحجار من الجنة.</a:t>
                      </a:r>
                    </a:p>
                  </a:txBody>
                  <a:tcPr marL="69669" marR="69669" marT="34832" marB="34832" horzOverflow="overflow"/>
                </a:tc>
              </a:tr>
              <a:tr h="1094700">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rPr>
                        <a:t>إجلال البلد الحرام وتقديره</a:t>
                      </a:r>
                    </a:p>
                  </a:txBody>
                  <a:tcPr marL="69669" marR="69669" marT="34832" marB="34832" horzOverflow="overflow"/>
                </a:tc>
                <a:tc>
                  <a:txBody>
                    <a:bodyPr/>
                    <a:lstStyle/>
                    <a:p>
                      <a:pPr marL="0" marR="0" lvl="0" indent="0" algn="just" defTabSz="914400" rtl="1" eaLnBrk="1" fontAlgn="base" latinLnBrk="0" hangingPunct="1">
                        <a:lnSpc>
                          <a:spcPct val="100000"/>
                        </a:lnSpc>
                        <a:spcBef>
                          <a:spcPct val="0"/>
                        </a:spcBef>
                        <a:spcAft>
                          <a:spcPct val="0"/>
                        </a:spcAft>
                        <a:buClrTx/>
                        <a:buSzTx/>
                        <a:buFontTx/>
                        <a:buNone/>
                        <a:tabLst/>
                        <a:defRPr/>
                      </a:pPr>
                      <a:r>
                        <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rPr>
                        <a:t>مكة البلد الذي يهاب فيه الجبابرة كما يهاب الضعفاء.</a:t>
                      </a:r>
                    </a:p>
                    <a:p>
                      <a:pPr marL="0" marR="0" lvl="0" indent="0" algn="just" defTabSz="914400" rtl="1" eaLnBrk="1" fontAlgn="base" latinLnBrk="0" hangingPunct="1">
                        <a:lnSpc>
                          <a:spcPct val="100000"/>
                        </a:lnSpc>
                        <a:spcBef>
                          <a:spcPct val="0"/>
                        </a:spcBef>
                        <a:spcAft>
                          <a:spcPct val="0"/>
                        </a:spcAft>
                        <a:buClrTx/>
                        <a:buSzTx/>
                        <a:buFontTx/>
                        <a:buNone/>
                        <a:tabLst/>
                      </a:pPr>
                      <a:endPar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endParaRPr>
                    </a:p>
                  </a:txBody>
                  <a:tcPr marL="69669" marR="69669" marT="34832" marB="34832" horzOverflow="overflow"/>
                </a:tc>
              </a:tr>
              <a:tr h="84715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rPr>
                        <a:t>قياما بالواجبات</a:t>
                      </a:r>
                    </a:p>
                  </a:txBody>
                  <a:tcPr marL="69669" marR="69669" marT="34832" marB="34832" horzOverflow="overflow"/>
                </a:tc>
                <a:tc>
                  <a:txBody>
                    <a:bodyPr/>
                    <a:lstStyle/>
                    <a:p>
                      <a:pPr marL="0" marR="0" lvl="0" indent="0" algn="just" defTabSz="914400" rtl="1" eaLnBrk="1" fontAlgn="base" latinLnBrk="0" hangingPunct="1">
                        <a:lnSpc>
                          <a:spcPct val="100000"/>
                        </a:lnSpc>
                        <a:spcBef>
                          <a:spcPct val="0"/>
                        </a:spcBef>
                        <a:spcAft>
                          <a:spcPct val="0"/>
                        </a:spcAft>
                        <a:buClrTx/>
                        <a:buSzTx/>
                        <a:buFontTx/>
                        <a:buNone/>
                        <a:tabLst/>
                        <a:defRPr/>
                      </a:pPr>
                      <a:r>
                        <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rPr>
                        <a:t>أداء حق الجار</a:t>
                      </a:r>
                    </a:p>
                  </a:txBody>
                  <a:tcPr marL="69669" marR="69669" marT="34832" marB="34832" horzOverflow="overflow"/>
                </a:tc>
              </a:tr>
              <a:tr h="84715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rPr>
                        <a:t>واعتقاد أن ذلك حق الله </a:t>
                      </a: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sym typeface="AGA Arabesque" pitchFamily="2" charset="2"/>
                        </a:rPr>
                        <a:t></a:t>
                      </a: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rPr>
                        <a:t> على الناس</a:t>
                      </a:r>
                    </a:p>
                  </a:txBody>
                  <a:tcPr marL="69669" marR="69669" marT="34832" marB="34832" horzOverflow="overflow"/>
                </a:tc>
                <a:tc>
                  <a:txBody>
                    <a:bodyPr/>
                    <a:lstStyle/>
                    <a:p>
                      <a:pPr marL="0" marR="0" lvl="0" indent="0" algn="just" defTabSz="914400" rtl="1" eaLnBrk="1" fontAlgn="base" latinLnBrk="0" hangingPunct="1">
                        <a:lnSpc>
                          <a:spcPct val="100000"/>
                        </a:lnSpc>
                        <a:spcBef>
                          <a:spcPct val="0"/>
                        </a:spcBef>
                        <a:spcAft>
                          <a:spcPct val="0"/>
                        </a:spcAft>
                        <a:buClrTx/>
                        <a:buSzTx/>
                        <a:buFontTx/>
                        <a:buNone/>
                        <a:tabLst/>
                        <a:defRPr/>
                      </a:pPr>
                      <a:r>
                        <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rPr>
                        <a:t>أن ما نفعله من طاعات ما هي إلا وفاء بما لله علينا من نعم وفضل.</a:t>
                      </a:r>
                    </a:p>
                  </a:txBody>
                  <a:tcPr marL="69669" marR="69669" marT="34832" marB="34832" horzOverflow="overflow"/>
                </a:tc>
              </a:tr>
              <a:tr h="860913">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u="none" strike="noStrike" kern="1200" cap="none" normalizeH="0" baseline="0" dirty="0" smtClean="0">
                          <a:ln>
                            <a:noFill/>
                          </a:ln>
                          <a:solidFill>
                            <a:srgbClr val="663300"/>
                          </a:solidFill>
                          <a:effectLst/>
                          <a:latin typeface="Shorooq_N1" panose="02000000000000000000" pitchFamily="2" charset="-78"/>
                          <a:ea typeface="+mn-ea"/>
                          <a:cs typeface="Shorooq_N1" panose="02000000000000000000" pitchFamily="2" charset="-78"/>
                        </a:rPr>
                        <a:t>وترك ا للمحرمات</a:t>
                      </a:r>
                    </a:p>
                  </a:txBody>
                  <a:tcPr marL="69669" marR="69669" marT="34832" marB="34832" horzOverflow="overflow"/>
                </a:tc>
                <a:tc>
                  <a:txBody>
                    <a:bodyPr/>
                    <a:lstStyle/>
                    <a:p>
                      <a:pPr marL="0" marR="0" lvl="0" indent="0" algn="just" defTabSz="914400" rtl="1" eaLnBrk="1" fontAlgn="base" latinLnBrk="0" hangingPunct="1">
                        <a:lnSpc>
                          <a:spcPct val="100000"/>
                        </a:lnSpc>
                        <a:spcBef>
                          <a:spcPct val="0"/>
                        </a:spcBef>
                        <a:spcAft>
                          <a:spcPct val="0"/>
                        </a:spcAft>
                        <a:buClrTx/>
                        <a:buSzTx/>
                        <a:buFontTx/>
                        <a:buNone/>
                        <a:tabLst/>
                        <a:defRPr/>
                      </a:pPr>
                      <a:r>
                        <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rPr>
                        <a:t>اجتناب الظلم والفواحش.</a:t>
                      </a:r>
                    </a:p>
                    <a:p>
                      <a:pPr marL="0" marR="0" lvl="0" indent="0" algn="just" defTabSz="914400" rtl="1" eaLnBrk="1" fontAlgn="base" latinLnBrk="0" hangingPunct="1">
                        <a:lnSpc>
                          <a:spcPct val="100000"/>
                        </a:lnSpc>
                        <a:spcBef>
                          <a:spcPct val="0"/>
                        </a:spcBef>
                        <a:spcAft>
                          <a:spcPct val="0"/>
                        </a:spcAft>
                        <a:buClrTx/>
                        <a:buSzTx/>
                        <a:buFontTx/>
                        <a:buNone/>
                        <a:tabLst/>
                      </a:pPr>
                      <a:endParaRPr kumimoji="0" lang="ar-SA" sz="2000" u="none" strike="noStrike" kern="1200" cap="none" normalizeH="0" baseline="0" dirty="0" smtClean="0">
                        <a:ln>
                          <a:noFill/>
                        </a:ln>
                        <a:solidFill>
                          <a:schemeClr val="tx1"/>
                        </a:solidFill>
                        <a:effectLst/>
                        <a:latin typeface="Shorooq_N1" panose="02000000000000000000" pitchFamily="2" charset="-78"/>
                        <a:ea typeface="+mn-ea"/>
                        <a:cs typeface="Shorooq_N1" panose="02000000000000000000" pitchFamily="2" charset="-78"/>
                      </a:endParaRPr>
                    </a:p>
                  </a:txBody>
                  <a:tcPr marL="69669" marR="69669" marT="34832" marB="34832" horzOverflow="overflow"/>
                </a:tc>
              </a:tr>
            </a:tbl>
          </a:graphicData>
        </a:graphic>
      </p:graphicFrame>
    </p:spTree>
    <p:extLst>
      <p:ext uri="{BB962C8B-B14F-4D97-AF65-F5344CB8AC3E}">
        <p14:creationId xmlns:p14="http://schemas.microsoft.com/office/powerpoint/2010/main" val="12864078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5"/>
          <p:cNvSpPr>
            <a:spLocks noChangeArrowheads="1"/>
          </p:cNvSpPr>
          <p:nvPr/>
        </p:nvSpPr>
        <p:spPr bwMode="auto">
          <a:xfrm>
            <a:off x="2699792" y="1350203"/>
            <a:ext cx="4714908" cy="4157593"/>
          </a:xfrm>
          <a:prstGeom prst="rect">
            <a:avLst/>
          </a:prstGeom>
          <a:noFill/>
          <a:ln w="9525">
            <a:noFill/>
            <a:miter lim="800000"/>
            <a:headEnd/>
            <a:tailEnd/>
          </a:ln>
        </p:spPr>
        <p:txBody>
          <a:bodyPr wrap="square" lIns="94023" tIns="47012" rIns="94023" bIns="47012">
            <a:spAutoFit/>
          </a:bodyPr>
          <a:lstStyle/>
          <a:p>
            <a:pPr algn="ctr" defTabSz="939641" fontAlgn="base">
              <a:spcBef>
                <a:spcPct val="50000"/>
              </a:spcBef>
              <a:spcAft>
                <a:spcPct val="0"/>
              </a:spcAft>
              <a:defRPr/>
            </a:pPr>
            <a:r>
              <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rPr>
              <a:t>بلد الله الحرام مكة المكرمة البلد الأمين موطن القداسة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rPr>
              <a:t>اختارها </a:t>
            </a:r>
            <a:r>
              <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rPr>
              <a:t>الله لنبيه </a:t>
            </a:r>
            <a:r>
              <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sym typeface="AGA Arabesque"/>
              </a:rPr>
              <a:t> </a:t>
            </a:r>
            <a:r>
              <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rPr>
              <a:t>من بين البلاد وجعلها حرماً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rPr>
              <a:t>آمنا </a:t>
            </a:r>
            <a:r>
              <a:rPr lang="ar-SA"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sym typeface="AGA Arabesque" pitchFamily="2" charset="2"/>
              </a:rPr>
              <a:t>ومناسك </a:t>
            </a:r>
            <a:r>
              <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sym typeface="AGA Arabesque" pitchFamily="2" charset="2"/>
              </a:rPr>
              <a:t>لعباده فل</a:t>
            </a:r>
            <a:r>
              <a:rPr lang="ar-SA"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acen Samra Lt" pitchFamily="2" charset="-78"/>
                <a:cs typeface="Hacen Samra Lt" pitchFamily="2" charset="-78"/>
              </a:rPr>
              <a:t>نعظمها.</a:t>
            </a:r>
          </a:p>
        </p:txBody>
      </p:sp>
    </p:spTree>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مستطيل 6"/>
          <p:cNvSpPr/>
          <p:nvPr/>
        </p:nvSpPr>
        <p:spPr>
          <a:xfrm>
            <a:off x="1475656" y="2459504"/>
            <a:ext cx="5501827" cy="1938992"/>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a:spcBef>
                <a:spcPct val="0"/>
              </a:spcBef>
              <a:defRPr/>
            </a:pPr>
            <a:r>
              <a:rPr lang="ar-SA" sz="6000" b="1" kern="10" spc="50" dirty="0">
                <a:ln w="11430"/>
                <a:solidFill>
                  <a:schemeClr val="tx1">
                    <a:lumMod val="95000"/>
                    <a:lumOff val="5000"/>
                  </a:schemeClr>
                </a:solidFill>
                <a:effectLst>
                  <a:outerShdw blurRad="76200" dist="50800" dir="5400000" algn="tl" rotWithShape="0">
                    <a:srgbClr val="000000">
                      <a:alpha val="65000"/>
                    </a:srgbClr>
                  </a:outerShdw>
                </a:effectLst>
                <a:cs typeface="Mohammad Annoktah" pitchFamily="2" charset="-78"/>
              </a:rPr>
              <a:t>التميز </a:t>
            </a:r>
            <a:endParaRPr lang="ar-SA" sz="6000" b="1" kern="10" spc="50" dirty="0" smtClean="0">
              <a:ln w="11430"/>
              <a:solidFill>
                <a:schemeClr val="tx1">
                  <a:lumMod val="95000"/>
                  <a:lumOff val="5000"/>
                </a:schemeClr>
              </a:solidFill>
              <a:effectLst>
                <a:outerShdw blurRad="76200" dist="50800" dir="5400000" algn="tl" rotWithShape="0">
                  <a:srgbClr val="000000">
                    <a:alpha val="65000"/>
                  </a:srgbClr>
                </a:outerShdw>
              </a:effectLst>
              <a:cs typeface="Mohammad Annoktah" pitchFamily="2" charset="-78"/>
            </a:endParaRPr>
          </a:p>
          <a:p>
            <a:pPr lvl="0" algn="ctr">
              <a:spcBef>
                <a:spcPct val="0"/>
              </a:spcBef>
              <a:defRPr/>
            </a:pPr>
            <a:r>
              <a:rPr lang="ar-SA" sz="6000" b="1" kern="10" spc="50" dirty="0" smtClean="0">
                <a:ln w="11430"/>
                <a:solidFill>
                  <a:schemeClr val="tx1">
                    <a:lumMod val="95000"/>
                    <a:lumOff val="5000"/>
                  </a:schemeClr>
                </a:solidFill>
                <a:effectLst>
                  <a:outerShdw blurRad="76200" dist="50800" dir="5400000" algn="tl" rotWithShape="0">
                    <a:srgbClr val="000000">
                      <a:alpha val="65000"/>
                    </a:srgbClr>
                  </a:outerShdw>
                </a:effectLst>
                <a:cs typeface="Mohammad Annoktah" pitchFamily="2" charset="-78"/>
              </a:rPr>
              <a:t>والخصوصية</a:t>
            </a:r>
            <a:endParaRPr lang="ar-SA" sz="6000" b="1" spc="50" dirty="0">
              <a:ln w="11430"/>
              <a:solidFill>
                <a:schemeClr val="tx1">
                  <a:lumMod val="95000"/>
                  <a:lumOff val="5000"/>
                </a:schemeClr>
              </a:solidFill>
              <a:effectLst>
                <a:outerShdw blurRad="76200" dist="50800" dir="5400000" algn="tl" rotWithShape="0">
                  <a:srgbClr val="000000">
                    <a:alpha val="65000"/>
                  </a:srgbClr>
                </a:outerShdw>
              </a:effectLst>
              <a:latin typeface="Sakkal Majalla" pitchFamily="2" charset="-78"/>
              <a:cs typeface="Mohammad Annoktah"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1002</TotalTime>
  <Words>1959</Words>
  <Application>Microsoft Office PowerPoint</Application>
  <PresentationFormat>عرض على الشاشة (3:4)‏</PresentationFormat>
  <Paragraphs>278</Paragraphs>
  <Slides>42</Slides>
  <Notes>2</Notes>
  <HiddenSlides>0</HiddenSlides>
  <MMClips>0</MMClips>
  <ScaleCrop>false</ScaleCrop>
  <HeadingPairs>
    <vt:vector size="6" baseType="variant">
      <vt:variant>
        <vt:lpstr>الخطوط المستخدمة</vt:lpstr>
      </vt:variant>
      <vt:variant>
        <vt:i4>21</vt:i4>
      </vt:variant>
      <vt:variant>
        <vt:lpstr>نسق</vt:lpstr>
      </vt:variant>
      <vt:variant>
        <vt:i4>1</vt:i4>
      </vt:variant>
      <vt:variant>
        <vt:lpstr>عناوين الشرائح</vt:lpstr>
      </vt:variant>
      <vt:variant>
        <vt:i4>42</vt:i4>
      </vt:variant>
    </vt:vector>
  </HeadingPairs>
  <TitlesOfParts>
    <vt:vector size="64" baseType="lpstr">
      <vt:lpstr>MS PMincho</vt:lpstr>
      <vt:lpstr>AdvertisingBold</vt:lpstr>
      <vt:lpstr>AdvertisingExtraBold</vt:lpstr>
      <vt:lpstr>AGA Arabesque</vt:lpstr>
      <vt:lpstr>AlHadari </vt:lpstr>
      <vt:lpstr>Arabic Typesetting</vt:lpstr>
      <vt:lpstr>Arial</vt:lpstr>
      <vt:lpstr>B Farnaz</vt:lpstr>
      <vt:lpstr>beIN Normal </vt:lpstr>
      <vt:lpstr>Calibri</vt:lpstr>
      <vt:lpstr>DecoType Naskh</vt:lpstr>
      <vt:lpstr>Estrangelo Edessa</vt:lpstr>
      <vt:lpstr>GE SS Two Light</vt:lpstr>
      <vt:lpstr>Hacen Samra Lt</vt:lpstr>
      <vt:lpstr>Mj_King 1</vt:lpstr>
      <vt:lpstr>Mohammad Annoktah</vt:lpstr>
      <vt:lpstr>Sakkal Majalla</vt:lpstr>
      <vt:lpstr>Shorooq_N1</vt:lpstr>
      <vt:lpstr>Sultan bold</vt:lpstr>
      <vt:lpstr>Times New Roman</vt:lpstr>
      <vt:lpstr>Wingdings</vt: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sahar1</dc:creator>
  <cp:lastModifiedBy>سميرة بن سلمة</cp:lastModifiedBy>
  <cp:revision>88</cp:revision>
  <dcterms:created xsi:type="dcterms:W3CDTF">2017-02-20T05:07:56Z</dcterms:created>
  <dcterms:modified xsi:type="dcterms:W3CDTF">2017-04-27T04:42:58Z</dcterms:modified>
</cp:coreProperties>
</file>