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86" r:id="rId5"/>
    <p:sldId id="259" r:id="rId6"/>
    <p:sldId id="260" r:id="rId7"/>
    <p:sldId id="288" r:id="rId8"/>
    <p:sldId id="265" r:id="rId9"/>
    <p:sldId id="266" r:id="rId10"/>
    <p:sldId id="267" r:id="rId11"/>
    <p:sldId id="268" r:id="rId12"/>
    <p:sldId id="272" r:id="rId13"/>
    <p:sldId id="273" r:id="rId14"/>
    <p:sldId id="274" r:id="rId15"/>
    <p:sldId id="275" r:id="rId16"/>
    <p:sldId id="276" r:id="rId17"/>
    <p:sldId id="295" r:id="rId18"/>
    <p:sldId id="277" r:id="rId19"/>
    <p:sldId id="278" r:id="rId20"/>
    <p:sldId id="279" r:id="rId21"/>
    <p:sldId id="280" r:id="rId22"/>
    <p:sldId id="297" r:id="rId23"/>
    <p:sldId id="287" r:id="rId24"/>
    <p:sldId id="298" r:id="rId25"/>
    <p:sldId id="283" r:id="rId26"/>
    <p:sldId id="284" r:id="rId27"/>
    <p:sldId id="285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A28"/>
    <a:srgbClr val="C5A053"/>
    <a:srgbClr val="252628"/>
    <a:srgbClr val="D1B78A"/>
    <a:srgbClr val="C09664"/>
    <a:srgbClr val="AF7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24" autoAdjust="0"/>
    <p:restoredTop sz="96441" autoAdjust="0"/>
  </p:normalViewPr>
  <p:slideViewPr>
    <p:cSldViewPr snapToGrid="0" showGuides="1">
      <p:cViewPr varScale="1">
        <p:scale>
          <a:sx n="112" d="100"/>
          <a:sy n="112" d="100"/>
        </p:scale>
        <p:origin x="90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68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112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179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565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62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868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081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036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670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325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062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9B9A8-0549-47DE-A8BA-E3A35CC9E147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78062-7F7B-4605-AFF6-A8E1C4DD37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97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image" Target="../media/image42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5" Type="http://schemas.openxmlformats.org/officeDocument/2006/relationships/image" Target="../media/image40.png"/><Relationship Id="rId4" Type="http://schemas.openxmlformats.org/officeDocument/2006/relationships/image" Target="../media/image3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47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9.png"/><Relationship Id="rId7" Type="http://schemas.openxmlformats.org/officeDocument/2006/relationships/image" Target="../media/image56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jpe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85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عنصر نائب للمحتوى 8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3"/>
          <a:stretch/>
        </p:blipFill>
        <p:spPr>
          <a:xfrm>
            <a:off x="763360" y="1927549"/>
            <a:ext cx="5788479" cy="4257213"/>
          </a:xfr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275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sp>
        <p:nvSpPr>
          <p:cNvPr id="4" name="مربع نص 3"/>
          <p:cNvSpPr txBox="1"/>
          <p:nvPr/>
        </p:nvSpPr>
        <p:spPr>
          <a:xfrm>
            <a:off x="3471169" y="4385969"/>
            <a:ext cx="1051890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بقاء غير</a:t>
            </a:r>
          </a:p>
          <a:p>
            <a:pPr algn="ctr" rtl="1"/>
            <a:r>
              <a:rPr lang="ar-SA" sz="2400" b="1" dirty="0" smtClean="0"/>
              <a:t>المسلم</a:t>
            </a:r>
            <a:endParaRPr lang="ar-SA" sz="24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4873917" y="4361325"/>
            <a:ext cx="853119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ثواب</a:t>
            </a:r>
          </a:p>
          <a:p>
            <a:pPr algn="ctr" rtl="1"/>
            <a:r>
              <a:rPr lang="ar-SA" sz="2400" b="1" dirty="0" smtClean="0"/>
              <a:t>الطاعة</a:t>
            </a:r>
            <a:endParaRPr lang="ar-SA" sz="24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3022942" y="3514804"/>
            <a:ext cx="750526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الصيد</a:t>
            </a:r>
            <a:endParaRPr lang="ar-SA" sz="24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4134926" y="3283972"/>
            <a:ext cx="1011815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جرم</a:t>
            </a:r>
          </a:p>
          <a:p>
            <a:pPr algn="ctr" rtl="1"/>
            <a:r>
              <a:rPr lang="ar-SA" sz="2400" b="1" dirty="0" smtClean="0"/>
              <a:t>المعصية</a:t>
            </a:r>
            <a:endParaRPr lang="ar-SA" sz="24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5396150" y="3330139"/>
            <a:ext cx="95571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قطع</a:t>
            </a:r>
          </a:p>
          <a:p>
            <a:pPr algn="ctr" rtl="1"/>
            <a:r>
              <a:rPr lang="ar-SA" sz="2400" b="1" dirty="0" smtClean="0"/>
              <a:t>الأشجار</a:t>
            </a:r>
            <a:endParaRPr lang="ar-SA" sz="2400" b="1" dirty="0"/>
          </a:p>
        </p:txBody>
      </p:sp>
    </p:spTree>
    <p:extLst>
      <p:ext uri="{BB962C8B-B14F-4D97-AF65-F5344CB8AC3E}">
        <p14:creationId xmlns:p14="http://schemas.microsoft.com/office/powerpoint/2010/main" val="165211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300" y="2640087"/>
            <a:ext cx="2187046" cy="2425151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309" y="2640086"/>
            <a:ext cx="2187046" cy="2425151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74" y="2640085"/>
            <a:ext cx="2187046" cy="2425151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318" y="2640086"/>
            <a:ext cx="2187045" cy="2425151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5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9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906" y="445149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1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906" y="445149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554274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906" y="445149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47043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906" y="445149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460404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39455">
            <a:off x="2952818" y="2611040"/>
            <a:ext cx="1788322" cy="178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1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3285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42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77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292" y="1908704"/>
            <a:ext cx="386715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21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41"/>
          <a:stretch/>
        </p:blipFill>
        <p:spPr>
          <a:xfrm>
            <a:off x="6199376" y="2935816"/>
            <a:ext cx="2342266" cy="18626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98" y="577380"/>
            <a:ext cx="3001304" cy="1998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383" y="565657"/>
            <a:ext cx="2979592" cy="22346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صورة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21"/>
          <a:stretch/>
        </p:blipFill>
        <p:spPr>
          <a:xfrm>
            <a:off x="424007" y="2800351"/>
            <a:ext cx="3161619" cy="213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صورة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401" y="3867150"/>
            <a:ext cx="2362200" cy="1933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2489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6" t="18240" r="3874" b="27827"/>
          <a:stretch/>
        </p:blipFill>
        <p:spPr>
          <a:xfrm>
            <a:off x="2125133" y="2353732"/>
            <a:ext cx="3505200" cy="2286001"/>
          </a:xfrm>
          <a:prstGeom prst="rect">
            <a:avLst/>
          </a:prstGeom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691" y="4639733"/>
            <a:ext cx="1408642" cy="1387298"/>
          </a:xfrm>
          <a:prstGeom prst="rect">
            <a:avLst/>
          </a:prstGeom>
        </p:spPr>
      </p:pic>
      <p:pic>
        <p:nvPicPr>
          <p:cNvPr id="13" name="صورة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362" y="4639733"/>
            <a:ext cx="1408642" cy="1387299"/>
          </a:xfrm>
          <a:prstGeom prst="rect">
            <a:avLst/>
          </a:prstGeom>
        </p:spPr>
      </p:pic>
      <p:pic>
        <p:nvPicPr>
          <p:cNvPr id="14" name="صورة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156" y="4639733"/>
            <a:ext cx="1408642" cy="138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70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250" y="2797421"/>
            <a:ext cx="2406969" cy="263818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225" y="2797421"/>
            <a:ext cx="2406969" cy="2638180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98" y="670137"/>
            <a:ext cx="2319867" cy="1571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6815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3" name="صورة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67" y="1569425"/>
            <a:ext cx="4457700" cy="828675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268" y="2185462"/>
            <a:ext cx="4457700" cy="828675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3400" y="2801492"/>
            <a:ext cx="4457700" cy="828675"/>
          </a:xfrm>
          <a:prstGeom prst="rect">
            <a:avLst/>
          </a:prstGeom>
        </p:spPr>
      </p:pic>
      <p:pic>
        <p:nvPicPr>
          <p:cNvPr id="11" name="صورة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8333" y="3417530"/>
            <a:ext cx="4457700" cy="828675"/>
          </a:xfrm>
          <a:prstGeom prst="rect">
            <a:avLst/>
          </a:prstGeom>
        </p:spPr>
      </p:pic>
      <p:pic>
        <p:nvPicPr>
          <p:cNvPr id="12" name="صورة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4199" y="4039660"/>
            <a:ext cx="4457700" cy="828675"/>
          </a:xfrm>
          <a:prstGeom prst="rect">
            <a:avLst/>
          </a:prstGeom>
        </p:spPr>
      </p:pic>
      <p:pic>
        <p:nvPicPr>
          <p:cNvPr id="13" name="صورة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4933" y="4657727"/>
            <a:ext cx="4457700" cy="828675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167" y="3386751"/>
            <a:ext cx="2923596" cy="21926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330305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9998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562" y="3766499"/>
            <a:ext cx="2289704" cy="228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2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794364" y="3334972"/>
            <a:ext cx="7555273" cy="132343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YE" sz="6000" baseline="30000" dirty="0">
                <a:latin typeface="DecoType Naskh Variants" pitchFamily="2" charset="-78"/>
                <a:ea typeface="DecoType Naskh Variants" pitchFamily="2" charset="-78"/>
                <a:cs typeface="DecoType Naskh Variants" pitchFamily="2" charset="-78"/>
              </a:rPr>
              <a:t>إبراز خارطة الحدود الشرعية للحرم المكي </a:t>
            </a:r>
            <a:r>
              <a:rPr lang="ar-YE" sz="6000" baseline="30000" dirty="0" smtClean="0">
                <a:latin typeface="DecoType Naskh Variants" pitchFamily="2" charset="-78"/>
                <a:ea typeface="DecoType Naskh Variants" pitchFamily="2" charset="-78"/>
                <a:cs typeface="DecoType Naskh Variants" pitchFamily="2" charset="-78"/>
              </a:rPr>
              <a:t>الشريف</a:t>
            </a:r>
            <a:endParaRPr lang="ar-SA" sz="6000" baseline="30000" dirty="0" smtClean="0">
              <a:latin typeface="DecoType Naskh Variants" pitchFamily="2" charset="-78"/>
              <a:ea typeface="DecoType Naskh Variants" pitchFamily="2" charset="-78"/>
              <a:cs typeface="DecoType Naskh Variants" pitchFamily="2" charset="-78"/>
            </a:endParaRPr>
          </a:p>
          <a:p>
            <a:pPr algn="ctr" rtl="1"/>
            <a:r>
              <a:rPr lang="ar-YE" sz="6000" baseline="30000" dirty="0" smtClean="0">
                <a:latin typeface="DecoType Naskh Variants" pitchFamily="2" charset="-78"/>
                <a:ea typeface="DecoType Naskh Variants" pitchFamily="2" charset="-78"/>
                <a:cs typeface="DecoType Naskh Variants" pitchFamily="2" charset="-78"/>
              </a:rPr>
              <a:t>وتثمينها </a:t>
            </a:r>
            <a:r>
              <a:rPr lang="ar-YE" sz="6000" baseline="30000" dirty="0">
                <a:latin typeface="DecoType Naskh Variants" pitchFamily="2" charset="-78"/>
                <a:ea typeface="DecoType Naskh Variants" pitchFamily="2" charset="-78"/>
                <a:cs typeface="DecoType Naskh Variants" pitchFamily="2" charset="-78"/>
              </a:rPr>
              <a:t>مع جهود المسلمين في رعايتها</a:t>
            </a:r>
          </a:p>
        </p:txBody>
      </p:sp>
    </p:spTree>
    <p:extLst>
      <p:ext uri="{BB962C8B-B14F-4D97-AF65-F5344CB8AC3E}">
        <p14:creationId xmlns:p14="http://schemas.microsoft.com/office/powerpoint/2010/main" val="334411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ربع نص 2"/>
          <p:cNvSpPr txBox="1"/>
          <p:nvPr/>
        </p:nvSpPr>
        <p:spPr>
          <a:xfrm>
            <a:off x="1925777" y="3269396"/>
            <a:ext cx="5043368" cy="175432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r" rtl="1"/>
            <a:r>
              <a:rPr lang="ar-YE" sz="5400" baseline="30000" dirty="0">
                <a:latin typeface="DecoType Naskh Variants" pitchFamily="2" charset="-78"/>
                <a:ea typeface="DecoType Naskh Variants" pitchFamily="2" charset="-78"/>
                <a:cs typeface="DecoType Naskh Variants" panose="02010400000000000000" pitchFamily="2" charset="-78"/>
              </a:rPr>
              <a:t>1. البيان الشرعي المفصل لحدود الحرم.</a:t>
            </a:r>
          </a:p>
          <a:p>
            <a:pPr algn="r" rtl="1"/>
            <a:r>
              <a:rPr lang="ar-YE" sz="5400" baseline="30000" dirty="0">
                <a:latin typeface="DecoType Naskh Variants" pitchFamily="2" charset="-78"/>
                <a:ea typeface="DecoType Naskh Variants" pitchFamily="2" charset="-78"/>
                <a:cs typeface="DecoType Naskh Variants" panose="02010400000000000000" pitchFamily="2" charset="-78"/>
              </a:rPr>
              <a:t>2. تمييز الصورة البصرية لحدود الحرم.</a:t>
            </a:r>
          </a:p>
          <a:p>
            <a:pPr algn="r" rtl="1"/>
            <a:r>
              <a:rPr lang="ar-YE" sz="5400" baseline="30000" dirty="0">
                <a:latin typeface="DecoType Naskh Variants" pitchFamily="2" charset="-78"/>
                <a:ea typeface="DecoType Naskh Variants" pitchFamily="2" charset="-78"/>
                <a:cs typeface="DecoType Naskh Variants" panose="02010400000000000000" pitchFamily="2" charset="-78"/>
              </a:rPr>
              <a:t>3. إظهار الجهود المبذولة للمحافظة عليها</a:t>
            </a:r>
            <a:r>
              <a:rPr lang="ar-YE" sz="5400" baseline="30000" dirty="0" smtClean="0">
                <a:latin typeface="DecoType Naskh Variants" panose="02010400000000000000" pitchFamily="2" charset="-78"/>
                <a:ea typeface="DecoType Naskh Variants" panose="02010400000000000000" pitchFamily="2" charset="-78"/>
                <a:cs typeface="DecoType Naskh Variants" panose="02010400000000000000" pitchFamily="2" charset="-78"/>
              </a:rPr>
              <a:t>.</a:t>
            </a:r>
            <a:endParaRPr lang="ar-YE" sz="5400" baseline="30000" dirty="0">
              <a:latin typeface="DecoType Naskh Variants" panose="02010400000000000000" pitchFamily="2" charset="-78"/>
              <a:ea typeface="DecoType Naskh Variants" panose="02010400000000000000" pitchFamily="2" charset="-78"/>
              <a:cs typeface="DecoType Naskh Variants" panose="0201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960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d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4693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0334" y="304800"/>
            <a:ext cx="914400" cy="914400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4965621" y="2217898"/>
            <a:ext cx="1526380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نهاية</a:t>
            </a:r>
            <a:r>
              <a:rPr lang="ar-SA" sz="2400" b="1" dirty="0"/>
              <a:t> </a:t>
            </a:r>
            <a:r>
              <a:rPr lang="ar-SA" sz="2400" b="1" dirty="0" smtClean="0"/>
              <a:t>الاختبار</a:t>
            </a:r>
            <a:endParaRPr lang="ar-SA" sz="2400" b="1" dirty="0" smtClean="0"/>
          </a:p>
        </p:txBody>
      </p:sp>
      <p:sp>
        <p:nvSpPr>
          <p:cNvPr id="8" name="مربع نص 7"/>
          <p:cNvSpPr txBox="1"/>
          <p:nvPr/>
        </p:nvSpPr>
        <p:spPr>
          <a:xfrm>
            <a:off x="4965621" y="2691863"/>
            <a:ext cx="1454244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محمية الصيد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4965621" y="3182513"/>
            <a:ext cx="198483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دخول وقت الصلاة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4965621" y="3663597"/>
            <a:ext cx="227337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الكلمات المسموح بها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4965621" y="4161429"/>
            <a:ext cx="2105064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لا تقربا هذا الشجرة</a:t>
            </a:r>
          </a:p>
        </p:txBody>
      </p:sp>
      <p:sp>
        <p:nvSpPr>
          <p:cNvPr id="12" name="مربع نص 11"/>
          <p:cNvSpPr txBox="1"/>
          <p:nvPr/>
        </p:nvSpPr>
        <p:spPr>
          <a:xfrm>
            <a:off x="586402" y="2224835"/>
            <a:ext cx="1912703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الأنواع المحظورة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659339" y="2679563"/>
            <a:ext cx="1731564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ممنوع التصوير</a:t>
            </a:r>
          </a:p>
        </p:txBody>
      </p:sp>
      <p:sp>
        <p:nvSpPr>
          <p:cNvPr id="14" name="مربع نص 13"/>
          <p:cNvSpPr txBox="1"/>
          <p:nvPr/>
        </p:nvSpPr>
        <p:spPr>
          <a:xfrm>
            <a:off x="694605" y="3170755"/>
            <a:ext cx="169629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خطوط الملاعب</a:t>
            </a:r>
          </a:p>
        </p:txBody>
      </p:sp>
      <p:sp>
        <p:nvSpPr>
          <p:cNvPr id="15" name="مربع نص 14"/>
          <p:cNvSpPr txBox="1"/>
          <p:nvPr/>
        </p:nvSpPr>
        <p:spPr>
          <a:xfrm>
            <a:off x="139164" y="3666698"/>
            <a:ext cx="2359941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أسوار القصور الملكية</a:t>
            </a:r>
          </a:p>
        </p:txBody>
      </p:sp>
      <p:sp>
        <p:nvSpPr>
          <p:cNvPr id="16" name="مربع نص 15"/>
          <p:cNvSpPr txBox="1"/>
          <p:nvPr/>
        </p:nvSpPr>
        <p:spPr>
          <a:xfrm>
            <a:off x="1023221" y="4150953"/>
            <a:ext cx="1367682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حدود الدولة</a:t>
            </a:r>
          </a:p>
        </p:txBody>
      </p:sp>
      <p:sp>
        <p:nvSpPr>
          <p:cNvPr id="22" name="مربع نص 21"/>
          <p:cNvSpPr txBox="1"/>
          <p:nvPr/>
        </p:nvSpPr>
        <p:spPr>
          <a:xfrm>
            <a:off x="2269877" y="4659261"/>
            <a:ext cx="314380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1"/>
            <a:r>
              <a:rPr lang="ar-SA" sz="2400" b="1" dirty="0" smtClean="0"/>
              <a:t>الوزن المسموح به في الشحن</a:t>
            </a:r>
          </a:p>
        </p:txBody>
      </p:sp>
    </p:spTree>
    <p:extLst>
      <p:ext uri="{BB962C8B-B14F-4D97-AF65-F5344CB8AC3E}">
        <p14:creationId xmlns:p14="http://schemas.microsoft.com/office/powerpoint/2010/main" val="242857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3105835"/>
            <a:ext cx="8864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4800" b="1" dirty="0"/>
              <a:t>علامة رقمية أو وصفية أو عينية تفصل بين حالتين أو موضعين أو </a:t>
            </a:r>
            <a:r>
              <a:rPr lang="en-US" sz="4800" b="1" dirty="0" smtClean="0"/>
              <a:t>شيئين</a:t>
            </a:r>
            <a:r>
              <a:rPr lang="ar-SA" sz="4800" b="1" dirty="0" smtClean="0"/>
              <a:t>.</a:t>
            </a:r>
            <a:r>
              <a:rPr lang="en-US" sz="4800" b="1" dirty="0" smtClean="0"/>
              <a:t> 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887269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عنصر نائب للمحتوى 11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06" y="1872251"/>
            <a:ext cx="2770565" cy="1850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عنصر نائب للمحتوى 10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068" y="1872251"/>
            <a:ext cx="2770565" cy="1850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مربع نص 1"/>
          <p:cNvSpPr txBox="1"/>
          <p:nvPr/>
        </p:nvSpPr>
        <p:spPr>
          <a:xfrm>
            <a:off x="3916600" y="3901699"/>
            <a:ext cx="295946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 algn="ctr" rtl="1">
              <a:buFont typeface="Arial" panose="020B0604020202020204" pitchFamily="34" charset="0"/>
              <a:buChar char="•"/>
            </a:pPr>
            <a:r>
              <a:rPr lang="ar-SA" sz="2400" b="1" dirty="0" smtClean="0"/>
              <a:t>ما الذي تغير في الحدود؟</a:t>
            </a:r>
            <a:endParaRPr lang="ar-SA" sz="24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809881" y="4276441"/>
            <a:ext cx="53735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 algn="ctr" rtl="1">
              <a:buFont typeface="Arial" panose="020B0604020202020204" pitchFamily="34" charset="0"/>
              <a:buChar char="•"/>
            </a:pPr>
            <a:r>
              <a:rPr lang="ar-SA" sz="2400" b="1" dirty="0">
                <a:solidFill>
                  <a:srgbClr val="C5A053"/>
                </a:solidFill>
              </a:rPr>
              <a:t>ما تأثير تغير تلك الحدود في المسموح والممنوع؟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2811934" y="4677865"/>
            <a:ext cx="404469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 algn="ctr" rtl="1">
              <a:buFont typeface="Arial" panose="020B0604020202020204" pitchFamily="34" charset="0"/>
              <a:buChar char="•"/>
            </a:pPr>
            <a:r>
              <a:rPr lang="ar-SA" sz="2400" b="1" dirty="0"/>
              <a:t>لماذا تتغير تلك الحدود عبر التاريخ؟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1379987" y="5139530"/>
            <a:ext cx="5892960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 algn="ctr" rtl="1">
              <a:buFont typeface="Arial" panose="020B0604020202020204" pitchFamily="34" charset="0"/>
              <a:buChar char="•"/>
            </a:pPr>
            <a:r>
              <a:rPr lang="ar-SA" sz="2400" b="1" dirty="0">
                <a:solidFill>
                  <a:srgbClr val="C5A053"/>
                </a:solidFill>
              </a:rPr>
              <a:t>لماذا يترتب على تغيير الحدود تغير في الأحكام والنظم؟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1909834" y="5548140"/>
            <a:ext cx="4592924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 algn="ctr" rtl="1">
              <a:buFont typeface="Arial" panose="020B0604020202020204" pitchFamily="34" charset="0"/>
              <a:buChar char="•"/>
            </a:pPr>
            <a:r>
              <a:rPr lang="ar-SA" sz="2400" b="1" dirty="0"/>
              <a:t>هل يوجد خريطة في العالم لها حدود ثابتة</a:t>
            </a:r>
          </a:p>
          <a:p>
            <a:pPr algn="ctr" rtl="1"/>
            <a:r>
              <a:rPr lang="ar-SA" sz="2400" b="1" dirty="0"/>
              <a:t>لم تتغير منذ قدم التاريخ؟</a:t>
            </a: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10" name="صورة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906" y="445149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87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عنصر نائب للمحتوى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86" y="1529292"/>
            <a:ext cx="5827161" cy="4351338"/>
          </a:xfrm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483100"/>
            <a:ext cx="1905000" cy="1905000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906" y="445149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3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نسق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نسق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2579</TotalTime>
  <Words>137</Words>
  <Application>Microsoft Office PowerPoint</Application>
  <PresentationFormat>عرض على الشاشة (3:4)‏</PresentationFormat>
  <Paragraphs>32</Paragraphs>
  <Slides>27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DecoType Naskh Variants</vt:lpstr>
      <vt:lpstr>Times New Roman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Windows User</dc:creator>
  <cp:lastModifiedBy>Windows User</cp:lastModifiedBy>
  <cp:revision>99</cp:revision>
  <dcterms:created xsi:type="dcterms:W3CDTF">2019-03-04T05:50:23Z</dcterms:created>
  <dcterms:modified xsi:type="dcterms:W3CDTF">2019-03-19T12:50:19Z</dcterms:modified>
</cp:coreProperties>
</file>